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42"/>
  </p:notesMasterIdLst>
  <p:sldIdLst>
    <p:sldId id="3825" r:id="rId5"/>
    <p:sldId id="3843" r:id="rId6"/>
    <p:sldId id="3836" r:id="rId7"/>
    <p:sldId id="3826" r:id="rId8"/>
    <p:sldId id="3828" r:id="rId9"/>
    <p:sldId id="269" r:id="rId10"/>
    <p:sldId id="3887" r:id="rId11"/>
    <p:sldId id="3841" r:id="rId12"/>
    <p:sldId id="3848" r:id="rId13"/>
    <p:sldId id="3888" r:id="rId14"/>
    <p:sldId id="3891" r:id="rId15"/>
    <p:sldId id="3893" r:id="rId16"/>
    <p:sldId id="3894" r:id="rId17"/>
    <p:sldId id="3895" r:id="rId18"/>
    <p:sldId id="3896" r:id="rId19"/>
    <p:sldId id="3897" r:id="rId20"/>
    <p:sldId id="3898" r:id="rId21"/>
    <p:sldId id="3899" r:id="rId22"/>
    <p:sldId id="3901" r:id="rId23"/>
    <p:sldId id="3900" r:id="rId24"/>
    <p:sldId id="3842" r:id="rId25"/>
    <p:sldId id="3837" r:id="rId26"/>
    <p:sldId id="3839" r:id="rId27"/>
    <p:sldId id="3902" r:id="rId28"/>
    <p:sldId id="3794" r:id="rId29"/>
    <p:sldId id="3845" r:id="rId30"/>
    <p:sldId id="3903" r:id="rId31"/>
    <p:sldId id="3904" r:id="rId32"/>
    <p:sldId id="3846" r:id="rId33"/>
    <p:sldId id="3847" r:id="rId34"/>
    <p:sldId id="3906" r:id="rId35"/>
    <p:sldId id="3829" r:id="rId36"/>
    <p:sldId id="3833" r:id="rId37"/>
    <p:sldId id="3884" r:id="rId38"/>
    <p:sldId id="3885" r:id="rId39"/>
    <p:sldId id="3834" r:id="rId40"/>
    <p:sldId id="3905"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a:t>Fall 2021</a:t>
          </a:r>
        </a:p>
        <a:p>
          <a:r>
            <a:rPr lang="en-US" b="0" i="0" u="none"/>
            <a:t>GO Team Developed 2021-2025 Strategic Plan</a:t>
          </a:r>
          <a:endParaRPr lang="en-US"/>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2024</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2024</a:t>
          </a:r>
        </a:p>
        <a:p>
          <a:r>
            <a:rPr lang="en-US" b="0" u="none" dirty="0"/>
            <a:t>School Leadership completed 2024-2025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2024</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SY24-25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0D13E-8387-497F-9AE9-0CA64B11321E}"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0B9D68F0-EE5D-4AEA-8EF6-E4C3A02DEDA6}">
      <dgm:prSet phldrT="[Text]" custT="1"/>
      <dgm:spPr>
        <a:solidFill>
          <a:schemeClr val="accent1"/>
        </a:solidFill>
      </dgm:spPr>
      <dgm:t>
        <a:bodyPr vert="vert"/>
        <a:lstStyle/>
        <a:p>
          <a:r>
            <a:rPr lang="en-US" sz="2400" b="1" dirty="0">
              <a:solidFill>
                <a:schemeClr val="tx2"/>
              </a:solidFill>
            </a:rPr>
            <a:t>If not, which CIP Goal(s) are missing and should be added to the Strategic Plan?</a:t>
          </a:r>
          <a:endParaRPr lang="en-US" sz="2400" dirty="0"/>
        </a:p>
      </dgm:t>
    </dgm:pt>
    <dgm:pt modelId="{7BCD8C26-3E7F-47A3-9D33-56476FC36C16}" type="parTrans" cxnId="{3558A27A-8DF5-4AB3-82F1-C28227EBF48F}">
      <dgm:prSet/>
      <dgm:spPr/>
      <dgm:t>
        <a:bodyPr/>
        <a:lstStyle/>
        <a:p>
          <a:endParaRPr lang="en-US"/>
        </a:p>
      </dgm:t>
    </dgm:pt>
    <dgm:pt modelId="{839B795F-49C1-494A-900B-A0C1FB705537}" type="sibTrans" cxnId="{3558A27A-8DF5-4AB3-82F1-C28227EBF48F}">
      <dgm:prSet/>
      <dgm:spPr/>
      <dgm:t>
        <a:bodyPr/>
        <a:lstStyle/>
        <a:p>
          <a:endParaRPr lang="en-US"/>
        </a:p>
      </dgm:t>
    </dgm:pt>
    <dgm:pt modelId="{846D2822-EEF6-4383-AC22-42B1E37D5EB2}">
      <dgm:prSet phldrT="[Text]" phldr="1"/>
      <dgm:spPr/>
      <dgm:t>
        <a:bodyPr/>
        <a:lstStyle/>
        <a:p>
          <a:endParaRPr lang="en-US"/>
        </a:p>
      </dgm:t>
    </dgm:pt>
    <dgm:pt modelId="{78C56BFC-64AE-452D-B9A1-DD2A467FDBE1}" type="parTrans" cxnId="{3F7A286B-1A01-4EEE-BD7D-3A63C6760E53}">
      <dgm:prSet/>
      <dgm:spPr/>
      <dgm:t>
        <a:bodyPr/>
        <a:lstStyle/>
        <a:p>
          <a:endParaRPr lang="en-US"/>
        </a:p>
      </dgm:t>
    </dgm:pt>
    <dgm:pt modelId="{C980D98E-9DFB-4FEF-BE8F-BAE761BCE05A}" type="sibTrans" cxnId="{3F7A286B-1A01-4EEE-BD7D-3A63C6760E53}">
      <dgm:prSet/>
      <dgm:spPr/>
      <dgm:t>
        <a:bodyPr/>
        <a:lstStyle/>
        <a:p>
          <a:endParaRPr lang="en-US"/>
        </a:p>
      </dgm:t>
    </dgm:pt>
    <dgm:pt modelId="{6BCA434A-9E79-40A6-9DBA-AC74ADA4C1A5}">
      <dgm:prSet phldrT="[Text]" phldr="1"/>
      <dgm:spPr/>
      <dgm:t>
        <a:bodyPr/>
        <a:lstStyle/>
        <a:p>
          <a:endParaRPr lang="en-US"/>
        </a:p>
      </dgm:t>
    </dgm:pt>
    <dgm:pt modelId="{6AFB04C1-FD02-45B4-A60D-C60703F9B20E}" type="parTrans" cxnId="{7C32A66E-5D30-4A7E-AE22-B89A7304F846}">
      <dgm:prSet/>
      <dgm:spPr/>
      <dgm:t>
        <a:bodyPr/>
        <a:lstStyle/>
        <a:p>
          <a:endParaRPr lang="en-US"/>
        </a:p>
      </dgm:t>
    </dgm:pt>
    <dgm:pt modelId="{5970831F-3F18-459B-9C87-D89FE94C007B}" type="sibTrans" cxnId="{7C32A66E-5D30-4A7E-AE22-B89A7304F846}">
      <dgm:prSet/>
      <dgm:spPr/>
      <dgm:t>
        <a:bodyPr/>
        <a:lstStyle/>
        <a:p>
          <a:endParaRPr lang="en-US"/>
        </a:p>
      </dgm:t>
    </dgm:pt>
    <dgm:pt modelId="{C73A12E2-3E56-495C-BE90-65A1523332DD}">
      <dgm:prSet phldrT="[Text]" phldr="1"/>
      <dgm:spPr/>
      <dgm:t>
        <a:bodyPr/>
        <a:lstStyle/>
        <a:p>
          <a:endParaRPr lang="en-US"/>
        </a:p>
      </dgm:t>
    </dgm:pt>
    <dgm:pt modelId="{564B08E0-503F-4382-8A0F-61A1552F9B07}" type="parTrans" cxnId="{AADDAFB4-3174-4E5B-97DC-66D49034DA36}">
      <dgm:prSet/>
      <dgm:spPr/>
      <dgm:t>
        <a:bodyPr/>
        <a:lstStyle/>
        <a:p>
          <a:endParaRPr lang="en-US"/>
        </a:p>
      </dgm:t>
    </dgm:pt>
    <dgm:pt modelId="{7ABB83F0-8F20-4AD7-A4AC-BC6642E8BE51}" type="sibTrans" cxnId="{AADDAFB4-3174-4E5B-97DC-66D49034DA36}">
      <dgm:prSet/>
      <dgm:spPr/>
      <dgm:t>
        <a:bodyPr/>
        <a:lstStyle/>
        <a:p>
          <a:endParaRPr lang="en-US"/>
        </a:p>
      </dgm:t>
    </dgm:pt>
    <dgm:pt modelId="{42250AB6-48ED-48D1-9C7C-853DD6BD4E7B}" type="pres">
      <dgm:prSet presAssocID="{8BB0D13E-8387-497F-9AE9-0CA64B11321E}" presName="Name0" presStyleCnt="0">
        <dgm:presLayoutVars>
          <dgm:chPref val="1"/>
          <dgm:dir/>
          <dgm:animOne val="branch"/>
          <dgm:animLvl val="lvl"/>
          <dgm:resizeHandles val="exact"/>
        </dgm:presLayoutVars>
      </dgm:prSet>
      <dgm:spPr/>
    </dgm:pt>
    <dgm:pt modelId="{74671C8D-E163-486F-97D1-38B8C6D9B609}" type="pres">
      <dgm:prSet presAssocID="{0B9D68F0-EE5D-4AEA-8EF6-E4C3A02DEDA6}" presName="root1" presStyleCnt="0"/>
      <dgm:spPr/>
    </dgm:pt>
    <dgm:pt modelId="{710BE217-76F0-48CD-A1EE-A7A1F3304CD0}" type="pres">
      <dgm:prSet presAssocID="{0B9D68F0-EE5D-4AEA-8EF6-E4C3A02DEDA6}" presName="LevelOneTextNode" presStyleLbl="node0" presStyleIdx="0" presStyleCnt="1" custScaleX="254134" custScaleY="62825" custLinFactNeighborX="2654" custLinFactNeighborY="-1897">
        <dgm:presLayoutVars>
          <dgm:chPref val="3"/>
        </dgm:presLayoutVars>
      </dgm:prSet>
      <dgm:spPr/>
    </dgm:pt>
    <dgm:pt modelId="{B7DE842F-D1F7-4708-9E23-6515F7E2D149}" type="pres">
      <dgm:prSet presAssocID="{0B9D68F0-EE5D-4AEA-8EF6-E4C3A02DEDA6}" presName="level2hierChild" presStyleCnt="0"/>
      <dgm:spPr/>
    </dgm:pt>
    <dgm:pt modelId="{62D5BCF4-0934-4551-A5C6-836652AD2D65}" type="pres">
      <dgm:prSet presAssocID="{78C56BFC-64AE-452D-B9A1-DD2A467FDBE1}" presName="conn2-1" presStyleLbl="parChTrans1D2" presStyleIdx="0" presStyleCnt="3"/>
      <dgm:spPr/>
    </dgm:pt>
    <dgm:pt modelId="{76576176-C3AD-46B7-8553-4225A904B498}" type="pres">
      <dgm:prSet presAssocID="{78C56BFC-64AE-452D-B9A1-DD2A467FDBE1}" presName="connTx" presStyleLbl="parChTrans1D2" presStyleIdx="0" presStyleCnt="3"/>
      <dgm:spPr/>
    </dgm:pt>
    <dgm:pt modelId="{536C16F5-BD18-4AB9-BDAC-20C0F87A0AFA}" type="pres">
      <dgm:prSet presAssocID="{846D2822-EEF6-4383-AC22-42B1E37D5EB2}" presName="root2" presStyleCnt="0"/>
      <dgm:spPr/>
    </dgm:pt>
    <dgm:pt modelId="{1DEB3910-3FC8-43D5-828A-D0B35074EABF}" type="pres">
      <dgm:prSet presAssocID="{846D2822-EEF6-4383-AC22-42B1E37D5EB2}" presName="LevelTwoTextNode" presStyleLbl="node2" presStyleIdx="0" presStyleCnt="3">
        <dgm:presLayoutVars>
          <dgm:chPref val="3"/>
        </dgm:presLayoutVars>
      </dgm:prSet>
      <dgm:spPr/>
    </dgm:pt>
    <dgm:pt modelId="{9F06C3F8-7B4B-4322-B6C1-51CBD2899949}" type="pres">
      <dgm:prSet presAssocID="{846D2822-EEF6-4383-AC22-42B1E37D5EB2}" presName="level3hierChild" presStyleCnt="0"/>
      <dgm:spPr/>
    </dgm:pt>
    <dgm:pt modelId="{4E1DEAC2-8440-4296-A091-A13A8B0C4E4F}" type="pres">
      <dgm:prSet presAssocID="{6AFB04C1-FD02-45B4-A60D-C60703F9B20E}" presName="conn2-1" presStyleLbl="parChTrans1D2" presStyleIdx="1" presStyleCnt="3"/>
      <dgm:spPr/>
    </dgm:pt>
    <dgm:pt modelId="{8EFA0603-707B-455F-AA53-EA3740A9037C}" type="pres">
      <dgm:prSet presAssocID="{6AFB04C1-FD02-45B4-A60D-C60703F9B20E}" presName="connTx" presStyleLbl="parChTrans1D2" presStyleIdx="1" presStyleCnt="3"/>
      <dgm:spPr/>
    </dgm:pt>
    <dgm:pt modelId="{983A5A99-F758-4B79-87E6-C37305661535}" type="pres">
      <dgm:prSet presAssocID="{6BCA434A-9E79-40A6-9DBA-AC74ADA4C1A5}" presName="root2" presStyleCnt="0"/>
      <dgm:spPr/>
    </dgm:pt>
    <dgm:pt modelId="{51A8CE91-5B5E-414B-BC78-D9CC9585E8CD}" type="pres">
      <dgm:prSet presAssocID="{6BCA434A-9E79-40A6-9DBA-AC74ADA4C1A5}" presName="LevelTwoTextNode" presStyleLbl="node2" presStyleIdx="1" presStyleCnt="3">
        <dgm:presLayoutVars>
          <dgm:chPref val="3"/>
        </dgm:presLayoutVars>
      </dgm:prSet>
      <dgm:spPr/>
    </dgm:pt>
    <dgm:pt modelId="{E7D5B97E-F24F-4373-A984-1A7E476EFACC}" type="pres">
      <dgm:prSet presAssocID="{6BCA434A-9E79-40A6-9DBA-AC74ADA4C1A5}" presName="level3hierChild" presStyleCnt="0"/>
      <dgm:spPr/>
    </dgm:pt>
    <dgm:pt modelId="{91CD6F8A-3F78-4F19-8760-89D52AAC4EAB}" type="pres">
      <dgm:prSet presAssocID="{564B08E0-503F-4382-8A0F-61A1552F9B07}" presName="conn2-1" presStyleLbl="parChTrans1D2" presStyleIdx="2" presStyleCnt="3"/>
      <dgm:spPr/>
    </dgm:pt>
    <dgm:pt modelId="{D1E32447-AAA1-4FD5-AFDB-E128087230D6}" type="pres">
      <dgm:prSet presAssocID="{564B08E0-503F-4382-8A0F-61A1552F9B07}" presName="connTx" presStyleLbl="parChTrans1D2" presStyleIdx="2" presStyleCnt="3"/>
      <dgm:spPr/>
    </dgm:pt>
    <dgm:pt modelId="{C7761027-473C-41BC-9501-56683425E84C}" type="pres">
      <dgm:prSet presAssocID="{C73A12E2-3E56-495C-BE90-65A1523332DD}" presName="root2" presStyleCnt="0"/>
      <dgm:spPr/>
    </dgm:pt>
    <dgm:pt modelId="{125DE67B-1DAB-4CC4-9930-FDE6C64D3016}" type="pres">
      <dgm:prSet presAssocID="{C73A12E2-3E56-495C-BE90-65A1523332DD}" presName="LevelTwoTextNode" presStyleLbl="node2" presStyleIdx="2" presStyleCnt="3">
        <dgm:presLayoutVars>
          <dgm:chPref val="3"/>
        </dgm:presLayoutVars>
      </dgm:prSet>
      <dgm:spPr/>
    </dgm:pt>
    <dgm:pt modelId="{733B4B9C-7C8D-425A-8849-35FA31A90EF0}" type="pres">
      <dgm:prSet presAssocID="{C73A12E2-3E56-495C-BE90-65A1523332DD}" presName="level3hierChild" presStyleCnt="0"/>
      <dgm:spPr/>
    </dgm:pt>
  </dgm:ptLst>
  <dgm:cxnLst>
    <dgm:cxn modelId="{3B36282E-1919-4007-8CCB-9B100B2F75F4}" type="presOf" srcId="{0B9D68F0-EE5D-4AEA-8EF6-E4C3A02DEDA6}" destId="{710BE217-76F0-48CD-A1EE-A7A1F3304CD0}" srcOrd="0" destOrd="0" presId="urn:microsoft.com/office/officeart/2008/layout/HorizontalMultiLevelHierarchy"/>
    <dgm:cxn modelId="{1814383E-C2AF-4F94-8B94-D83ACE754B67}" type="presOf" srcId="{C73A12E2-3E56-495C-BE90-65A1523332DD}" destId="{125DE67B-1DAB-4CC4-9930-FDE6C64D3016}" srcOrd="0" destOrd="0" presId="urn:microsoft.com/office/officeart/2008/layout/HorizontalMultiLevelHierarchy"/>
    <dgm:cxn modelId="{89389F44-AA56-40E4-BC27-623CA042613A}" type="presOf" srcId="{78C56BFC-64AE-452D-B9A1-DD2A467FDBE1}" destId="{62D5BCF4-0934-4551-A5C6-836652AD2D65}" srcOrd="0" destOrd="0" presId="urn:microsoft.com/office/officeart/2008/layout/HorizontalMultiLevelHierarchy"/>
    <dgm:cxn modelId="{3F7A286B-1A01-4EEE-BD7D-3A63C6760E53}" srcId="{0B9D68F0-EE5D-4AEA-8EF6-E4C3A02DEDA6}" destId="{846D2822-EEF6-4383-AC22-42B1E37D5EB2}" srcOrd="0" destOrd="0" parTransId="{78C56BFC-64AE-452D-B9A1-DD2A467FDBE1}" sibTransId="{C980D98E-9DFB-4FEF-BE8F-BAE761BCE05A}"/>
    <dgm:cxn modelId="{7C32A66E-5D30-4A7E-AE22-B89A7304F846}" srcId="{0B9D68F0-EE5D-4AEA-8EF6-E4C3A02DEDA6}" destId="{6BCA434A-9E79-40A6-9DBA-AC74ADA4C1A5}" srcOrd="1" destOrd="0" parTransId="{6AFB04C1-FD02-45B4-A60D-C60703F9B20E}" sibTransId="{5970831F-3F18-459B-9C87-D89FE94C007B}"/>
    <dgm:cxn modelId="{AE1C4C71-1242-4391-90C4-625321940AD2}" type="presOf" srcId="{6AFB04C1-FD02-45B4-A60D-C60703F9B20E}" destId="{8EFA0603-707B-455F-AA53-EA3740A9037C}" srcOrd="1" destOrd="0" presId="urn:microsoft.com/office/officeart/2008/layout/HorizontalMultiLevelHierarchy"/>
    <dgm:cxn modelId="{B8F3A057-2E6A-4275-B01C-6FB1030A08C8}" type="presOf" srcId="{564B08E0-503F-4382-8A0F-61A1552F9B07}" destId="{D1E32447-AAA1-4FD5-AFDB-E128087230D6}" srcOrd="1" destOrd="0" presId="urn:microsoft.com/office/officeart/2008/layout/HorizontalMultiLevelHierarchy"/>
    <dgm:cxn modelId="{3558A27A-8DF5-4AB3-82F1-C28227EBF48F}" srcId="{8BB0D13E-8387-497F-9AE9-0CA64B11321E}" destId="{0B9D68F0-EE5D-4AEA-8EF6-E4C3A02DEDA6}" srcOrd="0" destOrd="0" parTransId="{7BCD8C26-3E7F-47A3-9D33-56476FC36C16}" sibTransId="{839B795F-49C1-494A-900B-A0C1FB705537}"/>
    <dgm:cxn modelId="{A1898A80-EF8C-40D9-9309-A934262F1F48}" type="presOf" srcId="{8BB0D13E-8387-497F-9AE9-0CA64B11321E}" destId="{42250AB6-48ED-48D1-9C7C-853DD6BD4E7B}" srcOrd="0" destOrd="0" presId="urn:microsoft.com/office/officeart/2008/layout/HorizontalMultiLevelHierarchy"/>
    <dgm:cxn modelId="{F5FBDE93-FD4D-469B-8011-232FD71C8889}" type="presOf" srcId="{6AFB04C1-FD02-45B4-A60D-C60703F9B20E}" destId="{4E1DEAC2-8440-4296-A091-A13A8B0C4E4F}" srcOrd="0" destOrd="0" presId="urn:microsoft.com/office/officeart/2008/layout/HorizontalMultiLevelHierarchy"/>
    <dgm:cxn modelId="{150FBFAA-DE0E-47C3-8B3B-727BAD1DB84E}" type="presOf" srcId="{78C56BFC-64AE-452D-B9A1-DD2A467FDBE1}" destId="{76576176-C3AD-46B7-8553-4225A904B498}" srcOrd="1" destOrd="0" presId="urn:microsoft.com/office/officeart/2008/layout/HorizontalMultiLevelHierarchy"/>
    <dgm:cxn modelId="{AADDAFB4-3174-4E5B-97DC-66D49034DA36}" srcId="{0B9D68F0-EE5D-4AEA-8EF6-E4C3A02DEDA6}" destId="{C73A12E2-3E56-495C-BE90-65A1523332DD}" srcOrd="2" destOrd="0" parTransId="{564B08E0-503F-4382-8A0F-61A1552F9B07}" sibTransId="{7ABB83F0-8F20-4AD7-A4AC-BC6642E8BE51}"/>
    <dgm:cxn modelId="{A9EB0BBA-65CC-451E-9350-E839B664E325}" type="presOf" srcId="{846D2822-EEF6-4383-AC22-42B1E37D5EB2}" destId="{1DEB3910-3FC8-43D5-828A-D0B35074EABF}" srcOrd="0" destOrd="0" presId="urn:microsoft.com/office/officeart/2008/layout/HorizontalMultiLevelHierarchy"/>
    <dgm:cxn modelId="{286740ED-64FA-462A-ABF1-3722C9F8D5DD}" type="presOf" srcId="{6BCA434A-9E79-40A6-9DBA-AC74ADA4C1A5}" destId="{51A8CE91-5B5E-414B-BC78-D9CC9585E8CD}" srcOrd="0" destOrd="0" presId="urn:microsoft.com/office/officeart/2008/layout/HorizontalMultiLevelHierarchy"/>
    <dgm:cxn modelId="{5DC205F6-717A-4B58-8AAE-57BDA48AA2AE}" type="presOf" srcId="{564B08E0-503F-4382-8A0F-61A1552F9B07}" destId="{91CD6F8A-3F78-4F19-8760-89D52AAC4EAB}" srcOrd="0" destOrd="0" presId="urn:microsoft.com/office/officeart/2008/layout/HorizontalMultiLevelHierarchy"/>
    <dgm:cxn modelId="{25818C51-6D49-4B20-8512-39B85E202DD3}" type="presParOf" srcId="{42250AB6-48ED-48D1-9C7C-853DD6BD4E7B}" destId="{74671C8D-E163-486F-97D1-38B8C6D9B609}" srcOrd="0" destOrd="0" presId="urn:microsoft.com/office/officeart/2008/layout/HorizontalMultiLevelHierarchy"/>
    <dgm:cxn modelId="{F37580C3-09DD-4B52-A787-820CDD2C83AF}" type="presParOf" srcId="{74671C8D-E163-486F-97D1-38B8C6D9B609}" destId="{710BE217-76F0-48CD-A1EE-A7A1F3304CD0}" srcOrd="0" destOrd="0" presId="urn:microsoft.com/office/officeart/2008/layout/HorizontalMultiLevelHierarchy"/>
    <dgm:cxn modelId="{DA00F0C3-ADBA-4908-81E6-25D140AE2C2F}" type="presParOf" srcId="{74671C8D-E163-486F-97D1-38B8C6D9B609}" destId="{B7DE842F-D1F7-4708-9E23-6515F7E2D149}" srcOrd="1" destOrd="0" presId="urn:microsoft.com/office/officeart/2008/layout/HorizontalMultiLevelHierarchy"/>
    <dgm:cxn modelId="{1ADB9BDB-7032-4E0E-8767-FE0EA39E2156}" type="presParOf" srcId="{B7DE842F-D1F7-4708-9E23-6515F7E2D149}" destId="{62D5BCF4-0934-4551-A5C6-836652AD2D65}" srcOrd="0" destOrd="0" presId="urn:microsoft.com/office/officeart/2008/layout/HorizontalMultiLevelHierarchy"/>
    <dgm:cxn modelId="{456F9329-B379-4455-B670-09A96FC876AA}" type="presParOf" srcId="{62D5BCF4-0934-4551-A5C6-836652AD2D65}" destId="{76576176-C3AD-46B7-8553-4225A904B498}" srcOrd="0" destOrd="0" presId="urn:microsoft.com/office/officeart/2008/layout/HorizontalMultiLevelHierarchy"/>
    <dgm:cxn modelId="{30D132CE-672F-49C0-A897-6FC01B7F8CB6}" type="presParOf" srcId="{B7DE842F-D1F7-4708-9E23-6515F7E2D149}" destId="{536C16F5-BD18-4AB9-BDAC-20C0F87A0AFA}" srcOrd="1" destOrd="0" presId="urn:microsoft.com/office/officeart/2008/layout/HorizontalMultiLevelHierarchy"/>
    <dgm:cxn modelId="{E7D025EF-3B45-4655-A2F3-DEFF715D4240}" type="presParOf" srcId="{536C16F5-BD18-4AB9-BDAC-20C0F87A0AFA}" destId="{1DEB3910-3FC8-43D5-828A-D0B35074EABF}" srcOrd="0" destOrd="0" presId="urn:microsoft.com/office/officeart/2008/layout/HorizontalMultiLevelHierarchy"/>
    <dgm:cxn modelId="{00F86A9D-2FA5-459C-B39D-B837183DF226}" type="presParOf" srcId="{536C16F5-BD18-4AB9-BDAC-20C0F87A0AFA}" destId="{9F06C3F8-7B4B-4322-B6C1-51CBD2899949}" srcOrd="1" destOrd="0" presId="urn:microsoft.com/office/officeart/2008/layout/HorizontalMultiLevelHierarchy"/>
    <dgm:cxn modelId="{4C1EF4C0-EBFD-4F56-9959-B39899070235}" type="presParOf" srcId="{B7DE842F-D1F7-4708-9E23-6515F7E2D149}" destId="{4E1DEAC2-8440-4296-A091-A13A8B0C4E4F}" srcOrd="2" destOrd="0" presId="urn:microsoft.com/office/officeart/2008/layout/HorizontalMultiLevelHierarchy"/>
    <dgm:cxn modelId="{FF084CB7-D533-49F0-AB29-2265603B0997}" type="presParOf" srcId="{4E1DEAC2-8440-4296-A091-A13A8B0C4E4F}" destId="{8EFA0603-707B-455F-AA53-EA3740A9037C}" srcOrd="0" destOrd="0" presId="urn:microsoft.com/office/officeart/2008/layout/HorizontalMultiLevelHierarchy"/>
    <dgm:cxn modelId="{4A9EACA9-7F76-403F-9CDE-ECCAF7107CEE}" type="presParOf" srcId="{B7DE842F-D1F7-4708-9E23-6515F7E2D149}" destId="{983A5A99-F758-4B79-87E6-C37305661535}" srcOrd="3" destOrd="0" presId="urn:microsoft.com/office/officeart/2008/layout/HorizontalMultiLevelHierarchy"/>
    <dgm:cxn modelId="{C2775E76-F641-4533-B8E0-DB8BEE567E0E}" type="presParOf" srcId="{983A5A99-F758-4B79-87E6-C37305661535}" destId="{51A8CE91-5B5E-414B-BC78-D9CC9585E8CD}" srcOrd="0" destOrd="0" presId="urn:microsoft.com/office/officeart/2008/layout/HorizontalMultiLevelHierarchy"/>
    <dgm:cxn modelId="{B80015C4-4F7E-4ECA-A2C0-B5A310E347D1}" type="presParOf" srcId="{983A5A99-F758-4B79-87E6-C37305661535}" destId="{E7D5B97E-F24F-4373-A984-1A7E476EFACC}" srcOrd="1" destOrd="0" presId="urn:microsoft.com/office/officeart/2008/layout/HorizontalMultiLevelHierarchy"/>
    <dgm:cxn modelId="{50244073-65B3-4B32-9564-CAD83064E67F}" type="presParOf" srcId="{B7DE842F-D1F7-4708-9E23-6515F7E2D149}" destId="{91CD6F8A-3F78-4F19-8760-89D52AAC4EAB}" srcOrd="4" destOrd="0" presId="urn:microsoft.com/office/officeart/2008/layout/HorizontalMultiLevelHierarchy"/>
    <dgm:cxn modelId="{A448B2BB-0D35-442D-95BD-7EE4F2A6AB57}" type="presParOf" srcId="{91CD6F8A-3F78-4F19-8760-89D52AAC4EAB}" destId="{D1E32447-AAA1-4FD5-AFDB-E128087230D6}" srcOrd="0" destOrd="0" presId="urn:microsoft.com/office/officeart/2008/layout/HorizontalMultiLevelHierarchy"/>
    <dgm:cxn modelId="{DA27FB97-736D-42C5-B039-FA75666DB7ED}" type="presParOf" srcId="{B7DE842F-D1F7-4708-9E23-6515F7E2D149}" destId="{C7761027-473C-41BC-9501-56683425E84C}" srcOrd="5" destOrd="0" presId="urn:microsoft.com/office/officeart/2008/layout/HorizontalMultiLevelHierarchy"/>
    <dgm:cxn modelId="{6BC9557E-1BA6-4229-B676-D260F16B763E}" type="presParOf" srcId="{C7761027-473C-41BC-9501-56683425E84C}" destId="{125DE67B-1DAB-4CC4-9930-FDE6C64D3016}" srcOrd="0" destOrd="0" presId="urn:microsoft.com/office/officeart/2008/layout/HorizontalMultiLevelHierarchy"/>
    <dgm:cxn modelId="{9E11990C-81A8-49C1-9C41-2BB7893A7CDD}" type="presParOf" srcId="{C7761027-473C-41BC-9501-56683425E84C}" destId="{733B4B9C-7C8D-425A-8849-35FA31A90E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Fall 2021</a:t>
          </a:r>
        </a:p>
        <a:p>
          <a:pPr marL="0" lvl="0" indent="0" algn="l" defTabSz="488950">
            <a:lnSpc>
              <a:spcPct val="90000"/>
            </a:lnSpc>
            <a:spcBef>
              <a:spcPct val="0"/>
            </a:spcBef>
            <a:spcAft>
              <a:spcPct val="35000"/>
            </a:spcAft>
            <a:buNone/>
          </a:pPr>
          <a:r>
            <a:rPr lang="en-US" sz="1100" b="0" i="0" u="none" kern="1200"/>
            <a:t>GO Team Developed 2021-2025 Strategic Plan</a:t>
          </a:r>
          <a:endParaRPr lang="en-US" sz="1100" kern="120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2024</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2024</a:t>
          </a:r>
        </a:p>
        <a:p>
          <a:pPr marL="0" lvl="0" indent="0" algn="l" defTabSz="488950">
            <a:lnSpc>
              <a:spcPct val="90000"/>
            </a:lnSpc>
            <a:spcBef>
              <a:spcPct val="0"/>
            </a:spcBef>
            <a:spcAft>
              <a:spcPct val="35000"/>
            </a:spcAft>
            <a:buNone/>
          </a:pPr>
          <a:r>
            <a:rPr lang="en-US" sz="1100" b="0" u="none" kern="1200" dirty="0"/>
            <a:t>School Leadership completed 2024-2025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2024</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SY24-25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D6F8A-3F78-4F19-8760-89D52AAC4EAB}">
      <dsp:nvSpPr>
        <dsp:cNvPr id="0" name=""/>
        <dsp:cNvSpPr/>
      </dsp:nvSpPr>
      <dsp:spPr>
        <a:xfrm>
          <a:off x="3374738" y="2606742"/>
          <a:ext cx="646793" cy="1387012"/>
        </a:xfrm>
        <a:custGeom>
          <a:avLst/>
          <a:gdLst/>
          <a:ahLst/>
          <a:cxnLst/>
          <a:rect l="0" t="0" r="0" b="0"/>
          <a:pathLst>
            <a:path>
              <a:moveTo>
                <a:pt x="0" y="0"/>
              </a:moveTo>
              <a:lnTo>
                <a:pt x="323396" y="0"/>
              </a:lnTo>
              <a:lnTo>
                <a:pt x="323396" y="1387012"/>
              </a:lnTo>
              <a:lnTo>
                <a:pt x="646793" y="13870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9875" y="3261988"/>
        <a:ext cx="76520" cy="76520"/>
      </dsp:txXfrm>
    </dsp:sp>
    <dsp:sp modelId="{4E1DEAC2-8440-4296-A091-A13A8B0C4E4F}">
      <dsp:nvSpPr>
        <dsp:cNvPr id="0" name=""/>
        <dsp:cNvSpPr/>
      </dsp:nvSpPr>
      <dsp:spPr>
        <a:xfrm>
          <a:off x="3374738" y="2606742"/>
          <a:ext cx="646793" cy="102591"/>
        </a:xfrm>
        <a:custGeom>
          <a:avLst/>
          <a:gdLst/>
          <a:ahLst/>
          <a:cxnLst/>
          <a:rect l="0" t="0" r="0" b="0"/>
          <a:pathLst>
            <a:path>
              <a:moveTo>
                <a:pt x="0" y="0"/>
              </a:moveTo>
              <a:lnTo>
                <a:pt x="323396" y="0"/>
              </a:lnTo>
              <a:lnTo>
                <a:pt x="323396" y="102591"/>
              </a:lnTo>
              <a:lnTo>
                <a:pt x="646793" y="10259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1763" y="2641665"/>
        <a:ext cx="32743" cy="32743"/>
      </dsp:txXfrm>
    </dsp:sp>
    <dsp:sp modelId="{62D5BCF4-0934-4551-A5C6-836652AD2D65}">
      <dsp:nvSpPr>
        <dsp:cNvPr id="0" name=""/>
        <dsp:cNvSpPr/>
      </dsp:nvSpPr>
      <dsp:spPr>
        <a:xfrm>
          <a:off x="3374738" y="1424912"/>
          <a:ext cx="646793" cy="1181829"/>
        </a:xfrm>
        <a:custGeom>
          <a:avLst/>
          <a:gdLst/>
          <a:ahLst/>
          <a:cxnLst/>
          <a:rect l="0" t="0" r="0" b="0"/>
          <a:pathLst>
            <a:path>
              <a:moveTo>
                <a:pt x="0" y="1181829"/>
              </a:moveTo>
              <a:lnTo>
                <a:pt x="323396" y="1181829"/>
              </a:lnTo>
              <a:lnTo>
                <a:pt x="323396" y="0"/>
              </a:lnTo>
              <a:lnTo>
                <a:pt x="64679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4454" y="1982146"/>
        <a:ext cx="67362" cy="67362"/>
      </dsp:txXfrm>
    </dsp:sp>
    <dsp:sp modelId="{710BE217-76F0-48CD-A1EE-A7A1F3304CD0}">
      <dsp:nvSpPr>
        <dsp:cNvPr id="0" name=""/>
        <dsp:cNvSpPr/>
      </dsp:nvSpPr>
      <dsp:spPr>
        <a:xfrm rot="16200000">
          <a:off x="370262" y="1301081"/>
          <a:ext cx="3397631" cy="261132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If not, which CIP Goal(s) are missing and should be added to the Strategic Plan?</a:t>
          </a:r>
          <a:endParaRPr lang="en-US" sz="2400" kern="1200" dirty="0"/>
        </a:p>
      </dsp:txBody>
      <dsp:txXfrm>
        <a:off x="370262" y="1301081"/>
        <a:ext cx="3397631" cy="2611320"/>
      </dsp:txXfrm>
    </dsp:sp>
    <dsp:sp modelId="{1DEB3910-3FC8-43D5-828A-D0B35074EABF}">
      <dsp:nvSpPr>
        <dsp:cNvPr id="0" name=""/>
        <dsp:cNvSpPr/>
      </dsp:nvSpPr>
      <dsp:spPr>
        <a:xfrm>
          <a:off x="4021531" y="911143"/>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911143"/>
        <a:ext cx="3370320" cy="1027536"/>
      </dsp:txXfrm>
    </dsp:sp>
    <dsp:sp modelId="{51A8CE91-5B5E-414B-BC78-D9CC9585E8CD}">
      <dsp:nvSpPr>
        <dsp:cNvPr id="0" name=""/>
        <dsp:cNvSpPr/>
      </dsp:nvSpPr>
      <dsp:spPr>
        <a:xfrm>
          <a:off x="4021531" y="2195565"/>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2195565"/>
        <a:ext cx="3370320" cy="1027536"/>
      </dsp:txXfrm>
    </dsp:sp>
    <dsp:sp modelId="{125DE67B-1DAB-4CC4-9930-FDE6C64D3016}">
      <dsp:nvSpPr>
        <dsp:cNvPr id="0" name=""/>
        <dsp:cNvSpPr/>
      </dsp:nvSpPr>
      <dsp:spPr>
        <a:xfrm>
          <a:off x="4021531" y="3479986"/>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3479986"/>
        <a:ext cx="3370320" cy="102753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7BA811-8917-4F1D-B22F-E96045BFA4E0}" type="datetimeFigureOut">
              <a:rPr lang="en-US" smtClean="0"/>
              <a:t>11/8/2024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5063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910B8-E903-387F-E515-E9334D061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74714-5DF4-7707-B0FC-4B30C8BD1B3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B1DBF50B-56B4-2F02-EA48-A89105E9C4AB}"/>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28006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21</a:t>
            </a:fld>
            <a:endParaRPr lang="en-US"/>
          </a:p>
        </p:txBody>
      </p:sp>
    </p:spTree>
    <p:extLst>
      <p:ext uri="{BB962C8B-B14F-4D97-AF65-F5344CB8AC3E}">
        <p14:creationId xmlns:p14="http://schemas.microsoft.com/office/powerpoint/2010/main" val="143622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9DE441CB-A6EC-3A97-35DA-25B79F2B7EE0}"/>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BBF1E716-0CEC-748D-0F08-6C1FFAE3F0AF}"/>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a:extLst>
              <a:ext uri="{FF2B5EF4-FFF2-40B4-BE49-F238E27FC236}">
                <a16:creationId xmlns:a16="http://schemas.microsoft.com/office/drawing/2014/main" id="{AD91AD2E-1FD5-CF43-C079-5E6EAF8A389A}"/>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632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0A4A8-2920-91C3-F5CF-8909814B2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C045C-A71F-B821-3DA5-51A31A80648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ABB5FC8-E275-F4E9-95BE-5EF66359E5A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8464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1196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789"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psstudents.sharepoint.com/sites/budget/FY25%20School%20Budgets/FY25%20Leveling/FY25%20School%20Security%20Grants%20Guidance.pdf" TargetMode="External"/><Relationship Id="rId1" Type="http://schemas.openxmlformats.org/officeDocument/2006/relationships/slideLayout" Target="../slideLayouts/slideLayout17.xml"/><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a:t>
            </a:r>
            <a:br>
              <a:rPr lang="en-US" dirty="0">
                <a:solidFill>
                  <a:srgbClr val="FFFFFF"/>
                </a:solidFill>
              </a:rPr>
            </a:br>
            <a:r>
              <a:rPr lang="en-US" dirty="0">
                <a:solidFill>
                  <a:srgbClr val="FFFFFF"/>
                </a:solidFill>
              </a:rPr>
              <a:t>Business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a:solidFill>
                  <a:srgbClr val="FFFFFF"/>
                </a:solidFill>
              </a:rPr>
              <a:t>Where we are – Where we’re going</a:t>
            </a:r>
            <a:endParaRPr lang="en-US"/>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3C22-C0E4-78EC-23C3-8E188732773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C86CA2-87E1-8DA7-BC5B-27C114E8F45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a:solidFill>
                <a:prstClr val="black">
                  <a:tint val="75000"/>
                </a:prstClr>
              </a:solidFill>
            </a:endParaRPr>
          </a:p>
        </p:txBody>
      </p:sp>
      <p:pic>
        <p:nvPicPr>
          <p:cNvPr id="4" name="Picture 3">
            <a:extLst>
              <a:ext uri="{FF2B5EF4-FFF2-40B4-BE49-F238E27FC236}">
                <a16:creationId xmlns:a16="http://schemas.microsoft.com/office/drawing/2014/main" id="{E940CE8D-79A0-652C-2D6C-384A3883E52C}"/>
              </a:ext>
            </a:extLst>
          </p:cNvPr>
          <p:cNvPicPr>
            <a:picLocks noChangeAspect="1"/>
          </p:cNvPicPr>
          <p:nvPr/>
        </p:nvPicPr>
        <p:blipFill>
          <a:blip r:embed="rId2"/>
          <a:stretch>
            <a:fillRect/>
          </a:stretch>
        </p:blipFill>
        <p:spPr>
          <a:xfrm>
            <a:off x="3961997" y="110201"/>
            <a:ext cx="7716327" cy="6611273"/>
          </a:xfrm>
          <a:prstGeom prst="rect">
            <a:avLst/>
          </a:prstGeom>
        </p:spPr>
      </p:pic>
      <p:sp>
        <p:nvSpPr>
          <p:cNvPr id="6" name="TextBox 5">
            <a:extLst>
              <a:ext uri="{FF2B5EF4-FFF2-40B4-BE49-F238E27FC236}">
                <a16:creationId xmlns:a16="http://schemas.microsoft.com/office/drawing/2014/main" id="{8BD8175E-FCA6-927D-DB87-CA183CEE36D7}"/>
              </a:ext>
            </a:extLst>
          </p:cNvPr>
          <p:cNvSpPr txBox="1"/>
          <p:nvPr/>
        </p:nvSpPr>
        <p:spPr>
          <a:xfrm>
            <a:off x="442762" y="490888"/>
            <a:ext cx="3060834" cy="2031325"/>
          </a:xfrm>
          <a:prstGeom prst="rect">
            <a:avLst/>
          </a:prstGeom>
          <a:noFill/>
        </p:spPr>
        <p:txBody>
          <a:bodyPr wrap="square" rtlCol="0">
            <a:spAutoFit/>
          </a:bodyPr>
          <a:lstStyle/>
          <a:p>
            <a:pPr algn="ctr"/>
            <a:r>
              <a:rPr lang="en-US" b="1" dirty="0"/>
              <a:t>All APS</a:t>
            </a:r>
          </a:p>
          <a:p>
            <a:pPr algn="ctr"/>
            <a:endParaRPr lang="en-US" b="1" dirty="0"/>
          </a:p>
          <a:p>
            <a:pPr algn="ctr"/>
            <a:r>
              <a:rPr lang="en-US" b="1" dirty="0"/>
              <a:t>3</a:t>
            </a:r>
            <a:r>
              <a:rPr lang="en-US" b="1" baseline="30000" dirty="0"/>
              <a:t>rd</a:t>
            </a:r>
            <a:r>
              <a:rPr lang="en-US" b="1" dirty="0"/>
              <a:t>, 4</a:t>
            </a:r>
            <a:r>
              <a:rPr lang="en-US" b="1" baseline="30000" dirty="0"/>
              <a:t>th</a:t>
            </a:r>
            <a:r>
              <a:rPr lang="en-US" b="1" dirty="0"/>
              <a:t>, and 5</a:t>
            </a:r>
            <a:r>
              <a:rPr lang="en-US" b="1" baseline="30000" dirty="0"/>
              <a:t>th</a:t>
            </a:r>
            <a:r>
              <a:rPr lang="en-US" b="1" dirty="0"/>
              <a:t> Combined </a:t>
            </a:r>
            <a:r>
              <a:rPr lang="en-US" b="1" dirty="0">
                <a:solidFill>
                  <a:srgbClr val="FF0000"/>
                </a:solidFill>
              </a:rPr>
              <a:t>Achievement</a:t>
            </a:r>
          </a:p>
          <a:p>
            <a:pPr algn="ctr"/>
            <a:endParaRPr lang="en-US" b="1" dirty="0"/>
          </a:p>
          <a:p>
            <a:pPr algn="ctr"/>
            <a:r>
              <a:rPr lang="en-US" b="1" dirty="0"/>
              <a:t>2024 Spring GMAS EOG Math</a:t>
            </a:r>
          </a:p>
        </p:txBody>
      </p:sp>
    </p:spTree>
    <p:extLst>
      <p:ext uri="{BB962C8B-B14F-4D97-AF65-F5344CB8AC3E}">
        <p14:creationId xmlns:p14="http://schemas.microsoft.com/office/powerpoint/2010/main" val="303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8D0AD-E8DA-D552-22B9-BD7206C10C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DB6CF-07C0-E054-1B17-B84B68D75A86}"/>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a:t>
            </a:fld>
            <a:endParaRPr lang="en-US">
              <a:solidFill>
                <a:prstClr val="black">
                  <a:tint val="75000"/>
                </a:prstClr>
              </a:solidFill>
            </a:endParaRPr>
          </a:p>
        </p:txBody>
      </p:sp>
      <p:sp>
        <p:nvSpPr>
          <p:cNvPr id="6" name="TextBox 5">
            <a:extLst>
              <a:ext uri="{FF2B5EF4-FFF2-40B4-BE49-F238E27FC236}">
                <a16:creationId xmlns:a16="http://schemas.microsoft.com/office/drawing/2014/main" id="{77CB4190-99A3-B6D1-8292-C78C4CCC86F7}"/>
              </a:ext>
            </a:extLst>
          </p:cNvPr>
          <p:cNvSpPr txBox="1"/>
          <p:nvPr/>
        </p:nvSpPr>
        <p:spPr>
          <a:xfrm>
            <a:off x="442762" y="490888"/>
            <a:ext cx="2544882" cy="2031325"/>
          </a:xfrm>
          <a:prstGeom prst="rect">
            <a:avLst/>
          </a:prstGeom>
          <a:noFill/>
        </p:spPr>
        <p:txBody>
          <a:bodyPr wrap="square" rtlCol="0">
            <a:spAutoFit/>
          </a:bodyPr>
          <a:lstStyle/>
          <a:p>
            <a:pPr algn="ctr"/>
            <a:r>
              <a:rPr lang="en-US" b="1" dirty="0"/>
              <a:t>All APS</a:t>
            </a:r>
          </a:p>
          <a:p>
            <a:pPr algn="ctr"/>
            <a:endParaRPr lang="en-US" b="1" dirty="0"/>
          </a:p>
          <a:p>
            <a:pPr algn="ctr"/>
            <a:r>
              <a:rPr lang="en-US" b="1" dirty="0"/>
              <a:t>3rd grade only</a:t>
            </a:r>
          </a:p>
          <a:p>
            <a:pPr algn="ctr"/>
            <a:r>
              <a:rPr lang="en-US" b="1" dirty="0">
                <a:solidFill>
                  <a:srgbClr val="FF0000"/>
                </a:solidFill>
              </a:rPr>
              <a:t>Achievement</a:t>
            </a:r>
          </a:p>
          <a:p>
            <a:pPr algn="ctr"/>
            <a:endParaRPr lang="en-US" b="1" dirty="0"/>
          </a:p>
          <a:p>
            <a:pPr algn="ctr"/>
            <a:r>
              <a:rPr lang="en-US" b="1" dirty="0"/>
              <a:t>2024 Spring GMAS EOG Math</a:t>
            </a:r>
          </a:p>
        </p:txBody>
      </p:sp>
      <p:pic>
        <p:nvPicPr>
          <p:cNvPr id="5" name="Picture 4">
            <a:extLst>
              <a:ext uri="{FF2B5EF4-FFF2-40B4-BE49-F238E27FC236}">
                <a16:creationId xmlns:a16="http://schemas.microsoft.com/office/drawing/2014/main" id="{D5D15264-B1FE-D09A-2BD3-108D5AA717D4}"/>
              </a:ext>
            </a:extLst>
          </p:cNvPr>
          <p:cNvPicPr>
            <a:picLocks noChangeAspect="1"/>
          </p:cNvPicPr>
          <p:nvPr/>
        </p:nvPicPr>
        <p:blipFill>
          <a:blip r:embed="rId2"/>
          <a:stretch>
            <a:fillRect/>
          </a:stretch>
        </p:blipFill>
        <p:spPr>
          <a:xfrm>
            <a:off x="3095945" y="350841"/>
            <a:ext cx="8910011" cy="5859836"/>
          </a:xfrm>
          <a:prstGeom prst="rect">
            <a:avLst/>
          </a:prstGeom>
        </p:spPr>
      </p:pic>
    </p:spTree>
    <p:extLst>
      <p:ext uri="{BB962C8B-B14F-4D97-AF65-F5344CB8AC3E}">
        <p14:creationId xmlns:p14="http://schemas.microsoft.com/office/powerpoint/2010/main" val="374463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056B5-AB23-693B-6635-44E918A123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7E7620-A840-8541-3D51-A18A92F8CEF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a:solidFill>
                <a:prstClr val="black">
                  <a:tint val="75000"/>
                </a:prstClr>
              </a:solidFill>
            </a:endParaRPr>
          </a:p>
        </p:txBody>
      </p:sp>
      <p:sp>
        <p:nvSpPr>
          <p:cNvPr id="6" name="TextBox 5">
            <a:extLst>
              <a:ext uri="{FF2B5EF4-FFF2-40B4-BE49-F238E27FC236}">
                <a16:creationId xmlns:a16="http://schemas.microsoft.com/office/drawing/2014/main" id="{8B1604F1-D0AD-191D-229C-2CA911BF5800}"/>
              </a:ext>
            </a:extLst>
          </p:cNvPr>
          <p:cNvSpPr txBox="1"/>
          <p:nvPr/>
        </p:nvSpPr>
        <p:spPr>
          <a:xfrm>
            <a:off x="442762" y="490888"/>
            <a:ext cx="2019781" cy="2308324"/>
          </a:xfrm>
          <a:prstGeom prst="rect">
            <a:avLst/>
          </a:prstGeom>
          <a:noFill/>
        </p:spPr>
        <p:txBody>
          <a:bodyPr wrap="square" rtlCol="0">
            <a:spAutoFit/>
          </a:bodyPr>
          <a:lstStyle/>
          <a:p>
            <a:pPr algn="ctr"/>
            <a:r>
              <a:rPr lang="en-US" b="1" dirty="0"/>
              <a:t>All APS</a:t>
            </a:r>
          </a:p>
          <a:p>
            <a:pPr algn="ctr"/>
            <a:endParaRPr lang="en-US" b="1" dirty="0"/>
          </a:p>
          <a:p>
            <a:pPr algn="ctr"/>
            <a:r>
              <a:rPr lang="en-US" b="1" dirty="0"/>
              <a:t>4th grade only</a:t>
            </a:r>
          </a:p>
          <a:p>
            <a:pPr algn="ctr"/>
            <a:r>
              <a:rPr lang="en-US" b="1" dirty="0">
                <a:solidFill>
                  <a:srgbClr val="FF0000"/>
                </a:solidFill>
              </a:rPr>
              <a:t>Achievement</a:t>
            </a:r>
          </a:p>
          <a:p>
            <a:pPr algn="ctr"/>
            <a:endParaRPr lang="en-US" b="1" dirty="0"/>
          </a:p>
          <a:p>
            <a:pPr algn="ctr"/>
            <a:r>
              <a:rPr lang="en-US" b="1" dirty="0"/>
              <a:t>2024 Spring GMAS EOG Math</a:t>
            </a:r>
          </a:p>
        </p:txBody>
      </p:sp>
      <p:pic>
        <p:nvPicPr>
          <p:cNvPr id="4" name="Picture 3">
            <a:extLst>
              <a:ext uri="{FF2B5EF4-FFF2-40B4-BE49-F238E27FC236}">
                <a16:creationId xmlns:a16="http://schemas.microsoft.com/office/drawing/2014/main" id="{2A9BFA2C-8C1F-3195-E129-3818D59DAA9B}"/>
              </a:ext>
            </a:extLst>
          </p:cNvPr>
          <p:cNvPicPr>
            <a:picLocks noChangeAspect="1"/>
          </p:cNvPicPr>
          <p:nvPr/>
        </p:nvPicPr>
        <p:blipFill>
          <a:blip r:embed="rId2"/>
          <a:stretch>
            <a:fillRect/>
          </a:stretch>
        </p:blipFill>
        <p:spPr>
          <a:xfrm>
            <a:off x="2741711" y="316336"/>
            <a:ext cx="9110030" cy="6050776"/>
          </a:xfrm>
          <a:prstGeom prst="rect">
            <a:avLst/>
          </a:prstGeom>
        </p:spPr>
      </p:pic>
    </p:spTree>
    <p:extLst>
      <p:ext uri="{BB962C8B-B14F-4D97-AF65-F5344CB8AC3E}">
        <p14:creationId xmlns:p14="http://schemas.microsoft.com/office/powerpoint/2010/main" val="376930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170B1-C6B3-107D-3D5E-536ADEBD62A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1DC7AF-53B8-12ED-FEB6-560633F47EA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13</a:t>
            </a:fld>
            <a:endParaRPr lang="en-US">
              <a:solidFill>
                <a:prstClr val="black">
                  <a:tint val="75000"/>
                </a:prstClr>
              </a:solidFill>
            </a:endParaRPr>
          </a:p>
        </p:txBody>
      </p:sp>
      <p:sp>
        <p:nvSpPr>
          <p:cNvPr id="6" name="TextBox 5">
            <a:extLst>
              <a:ext uri="{FF2B5EF4-FFF2-40B4-BE49-F238E27FC236}">
                <a16:creationId xmlns:a16="http://schemas.microsoft.com/office/drawing/2014/main" id="{78F38702-59ED-E181-81CF-DDC226053152}"/>
              </a:ext>
            </a:extLst>
          </p:cNvPr>
          <p:cNvSpPr txBox="1"/>
          <p:nvPr/>
        </p:nvSpPr>
        <p:spPr>
          <a:xfrm>
            <a:off x="442762" y="490888"/>
            <a:ext cx="2282331" cy="2031325"/>
          </a:xfrm>
          <a:prstGeom prst="rect">
            <a:avLst/>
          </a:prstGeom>
          <a:noFill/>
        </p:spPr>
        <p:txBody>
          <a:bodyPr wrap="square" rtlCol="0">
            <a:spAutoFit/>
          </a:bodyPr>
          <a:lstStyle/>
          <a:p>
            <a:pPr algn="ctr"/>
            <a:r>
              <a:rPr lang="en-US" b="1" dirty="0"/>
              <a:t>All APS</a:t>
            </a:r>
          </a:p>
          <a:p>
            <a:pPr algn="ctr"/>
            <a:endParaRPr lang="en-US" b="1" dirty="0"/>
          </a:p>
          <a:p>
            <a:pPr algn="ctr"/>
            <a:r>
              <a:rPr lang="en-US" b="1" dirty="0"/>
              <a:t>5th grade only</a:t>
            </a:r>
          </a:p>
          <a:p>
            <a:pPr algn="ctr"/>
            <a:r>
              <a:rPr lang="en-US" b="1" dirty="0">
                <a:solidFill>
                  <a:srgbClr val="FF0000"/>
                </a:solidFill>
              </a:rPr>
              <a:t>Achievement</a:t>
            </a:r>
          </a:p>
          <a:p>
            <a:pPr algn="ctr"/>
            <a:endParaRPr lang="en-US" b="1" dirty="0"/>
          </a:p>
          <a:p>
            <a:pPr algn="ctr"/>
            <a:r>
              <a:rPr lang="en-US" b="1" dirty="0"/>
              <a:t>2024 Spring GMAS EOG Math</a:t>
            </a:r>
          </a:p>
        </p:txBody>
      </p:sp>
      <p:pic>
        <p:nvPicPr>
          <p:cNvPr id="5" name="Picture 4">
            <a:extLst>
              <a:ext uri="{FF2B5EF4-FFF2-40B4-BE49-F238E27FC236}">
                <a16:creationId xmlns:a16="http://schemas.microsoft.com/office/drawing/2014/main" id="{62477DE3-795D-E32F-E36E-DE543102546B}"/>
              </a:ext>
            </a:extLst>
          </p:cNvPr>
          <p:cNvPicPr>
            <a:picLocks noChangeAspect="1"/>
          </p:cNvPicPr>
          <p:nvPr/>
        </p:nvPicPr>
        <p:blipFill>
          <a:blip r:embed="rId2"/>
          <a:stretch>
            <a:fillRect/>
          </a:stretch>
        </p:blipFill>
        <p:spPr>
          <a:xfrm>
            <a:off x="3132499" y="217987"/>
            <a:ext cx="8370280" cy="6422025"/>
          </a:xfrm>
          <a:prstGeom prst="rect">
            <a:avLst/>
          </a:prstGeom>
        </p:spPr>
      </p:pic>
    </p:spTree>
    <p:extLst>
      <p:ext uri="{BB962C8B-B14F-4D97-AF65-F5344CB8AC3E}">
        <p14:creationId xmlns:p14="http://schemas.microsoft.com/office/powerpoint/2010/main" val="380896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143C9-BF81-90C6-C5E5-3314BA2FCD0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D1F1D0-5A78-96D3-8A67-7ACAC99F070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14</a:t>
            </a:fld>
            <a:endParaRPr lang="en-US">
              <a:solidFill>
                <a:prstClr val="black">
                  <a:tint val="75000"/>
                </a:prstClr>
              </a:solidFill>
            </a:endParaRPr>
          </a:p>
        </p:txBody>
      </p:sp>
      <p:sp>
        <p:nvSpPr>
          <p:cNvPr id="6" name="TextBox 5">
            <a:extLst>
              <a:ext uri="{FF2B5EF4-FFF2-40B4-BE49-F238E27FC236}">
                <a16:creationId xmlns:a16="http://schemas.microsoft.com/office/drawing/2014/main" id="{48516880-9A02-887A-9FE5-78F8CFBF5180}"/>
              </a:ext>
            </a:extLst>
          </p:cNvPr>
          <p:cNvSpPr txBox="1"/>
          <p:nvPr/>
        </p:nvSpPr>
        <p:spPr>
          <a:xfrm>
            <a:off x="3375005" y="454674"/>
            <a:ext cx="5441990" cy="1384995"/>
          </a:xfrm>
          <a:prstGeom prst="rect">
            <a:avLst/>
          </a:prstGeom>
          <a:noFill/>
        </p:spPr>
        <p:txBody>
          <a:bodyPr wrap="square" rtlCol="0">
            <a:spAutoFit/>
          </a:bodyPr>
          <a:lstStyle/>
          <a:p>
            <a:pPr algn="ctr"/>
            <a:r>
              <a:rPr lang="en-US" sz="2800" b="1" dirty="0"/>
              <a:t>Mary Lin only</a:t>
            </a:r>
          </a:p>
          <a:p>
            <a:pPr algn="ctr"/>
            <a:r>
              <a:rPr lang="en-US" sz="2800" b="1" dirty="0"/>
              <a:t>Grade-level Comparison</a:t>
            </a:r>
          </a:p>
          <a:p>
            <a:pPr algn="ctr"/>
            <a:r>
              <a:rPr lang="en-US" sz="2800" b="1" dirty="0"/>
              <a:t>ELA, Math, Science</a:t>
            </a:r>
          </a:p>
        </p:txBody>
      </p:sp>
      <p:pic>
        <p:nvPicPr>
          <p:cNvPr id="4" name="Picture 3">
            <a:extLst>
              <a:ext uri="{FF2B5EF4-FFF2-40B4-BE49-F238E27FC236}">
                <a16:creationId xmlns:a16="http://schemas.microsoft.com/office/drawing/2014/main" id="{441C7C4C-8F9D-2567-60D7-EA4248D17030}"/>
              </a:ext>
            </a:extLst>
          </p:cNvPr>
          <p:cNvPicPr>
            <a:picLocks noChangeAspect="1"/>
          </p:cNvPicPr>
          <p:nvPr/>
        </p:nvPicPr>
        <p:blipFill>
          <a:blip r:embed="rId2"/>
          <a:stretch>
            <a:fillRect/>
          </a:stretch>
        </p:blipFill>
        <p:spPr>
          <a:xfrm>
            <a:off x="1060026" y="2295877"/>
            <a:ext cx="10293774" cy="2412032"/>
          </a:xfrm>
          <a:prstGeom prst="rect">
            <a:avLst/>
          </a:prstGeom>
        </p:spPr>
      </p:pic>
    </p:spTree>
    <p:extLst>
      <p:ext uri="{BB962C8B-B14F-4D97-AF65-F5344CB8AC3E}">
        <p14:creationId xmlns:p14="http://schemas.microsoft.com/office/powerpoint/2010/main" val="281765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C8A68-1EBA-0264-D132-CF29018B83D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E905E4-1EB8-8203-9310-67355A4A44F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a:solidFill>
                <a:prstClr val="black">
                  <a:tint val="75000"/>
                </a:prstClr>
              </a:solidFill>
            </a:endParaRPr>
          </a:p>
        </p:txBody>
      </p:sp>
      <p:sp>
        <p:nvSpPr>
          <p:cNvPr id="6" name="TextBox 5">
            <a:extLst>
              <a:ext uri="{FF2B5EF4-FFF2-40B4-BE49-F238E27FC236}">
                <a16:creationId xmlns:a16="http://schemas.microsoft.com/office/drawing/2014/main" id="{5E6706C6-4C0E-5FBC-4F65-54A85A588EE0}"/>
              </a:ext>
            </a:extLst>
          </p:cNvPr>
          <p:cNvSpPr txBox="1"/>
          <p:nvPr/>
        </p:nvSpPr>
        <p:spPr>
          <a:xfrm>
            <a:off x="300268" y="560552"/>
            <a:ext cx="5441990" cy="2677656"/>
          </a:xfrm>
          <a:prstGeom prst="rect">
            <a:avLst/>
          </a:prstGeom>
          <a:noFill/>
        </p:spPr>
        <p:txBody>
          <a:bodyPr wrap="square" rtlCol="0">
            <a:spAutoFit/>
          </a:bodyPr>
          <a:lstStyle/>
          <a:p>
            <a:pPr algn="ctr"/>
            <a:r>
              <a:rPr lang="en-US" sz="2800" b="1" dirty="0"/>
              <a:t>Mary Lin only</a:t>
            </a:r>
          </a:p>
          <a:p>
            <a:pPr algn="ctr"/>
            <a:r>
              <a:rPr lang="en-US" sz="2800" b="1" dirty="0"/>
              <a:t>Math Ethnicity Subgroup Performance</a:t>
            </a:r>
          </a:p>
          <a:p>
            <a:pPr algn="ctr"/>
            <a:r>
              <a:rPr lang="en-US" sz="2800" b="1" dirty="0"/>
              <a:t>2022, 2023, 2024</a:t>
            </a:r>
          </a:p>
          <a:p>
            <a:pPr algn="ctr"/>
            <a:r>
              <a:rPr lang="en-US" sz="2800" dirty="0"/>
              <a:t>Percentage of students proficient &amp; above.</a:t>
            </a:r>
          </a:p>
        </p:txBody>
      </p:sp>
      <p:pic>
        <p:nvPicPr>
          <p:cNvPr id="5" name="Picture 4">
            <a:extLst>
              <a:ext uri="{FF2B5EF4-FFF2-40B4-BE49-F238E27FC236}">
                <a16:creationId xmlns:a16="http://schemas.microsoft.com/office/drawing/2014/main" id="{19A3605B-AB94-5CBC-760B-1750CA234EDD}"/>
              </a:ext>
            </a:extLst>
          </p:cNvPr>
          <p:cNvPicPr>
            <a:picLocks noChangeAspect="1"/>
          </p:cNvPicPr>
          <p:nvPr/>
        </p:nvPicPr>
        <p:blipFill>
          <a:blip r:embed="rId2"/>
          <a:stretch>
            <a:fillRect/>
          </a:stretch>
        </p:blipFill>
        <p:spPr>
          <a:xfrm>
            <a:off x="6121020" y="306339"/>
            <a:ext cx="4979159" cy="6232573"/>
          </a:xfrm>
          <a:prstGeom prst="rect">
            <a:avLst/>
          </a:prstGeom>
        </p:spPr>
      </p:pic>
    </p:spTree>
    <p:extLst>
      <p:ext uri="{BB962C8B-B14F-4D97-AF65-F5344CB8AC3E}">
        <p14:creationId xmlns:p14="http://schemas.microsoft.com/office/powerpoint/2010/main" val="322126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D1D9F-4EEE-3223-2687-518B919CFF5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9D5B62-EBBE-86FD-5936-044025487F3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a:solidFill>
                <a:prstClr val="black">
                  <a:tint val="75000"/>
                </a:prstClr>
              </a:solidFill>
            </a:endParaRPr>
          </a:p>
        </p:txBody>
      </p:sp>
      <p:sp>
        <p:nvSpPr>
          <p:cNvPr id="6" name="TextBox 5">
            <a:extLst>
              <a:ext uri="{FF2B5EF4-FFF2-40B4-BE49-F238E27FC236}">
                <a16:creationId xmlns:a16="http://schemas.microsoft.com/office/drawing/2014/main" id="{53115435-63D6-F040-035B-B38EE5B6EFBE}"/>
              </a:ext>
            </a:extLst>
          </p:cNvPr>
          <p:cNvSpPr txBox="1"/>
          <p:nvPr/>
        </p:nvSpPr>
        <p:spPr>
          <a:xfrm>
            <a:off x="300268" y="560552"/>
            <a:ext cx="5441990" cy="2677656"/>
          </a:xfrm>
          <a:prstGeom prst="rect">
            <a:avLst/>
          </a:prstGeom>
          <a:noFill/>
        </p:spPr>
        <p:txBody>
          <a:bodyPr wrap="square" rtlCol="0">
            <a:spAutoFit/>
          </a:bodyPr>
          <a:lstStyle/>
          <a:p>
            <a:pPr algn="ctr"/>
            <a:r>
              <a:rPr lang="en-US" sz="2800" b="1" dirty="0"/>
              <a:t>Mary Lin only</a:t>
            </a:r>
          </a:p>
          <a:p>
            <a:pPr algn="ctr"/>
            <a:r>
              <a:rPr lang="en-US" sz="2800" b="1" dirty="0"/>
              <a:t>ELA Ethnicity Subgroup Performance</a:t>
            </a:r>
          </a:p>
          <a:p>
            <a:pPr algn="ctr"/>
            <a:r>
              <a:rPr lang="en-US" sz="2800" b="1" dirty="0"/>
              <a:t>2022, 2023, 2024</a:t>
            </a:r>
          </a:p>
          <a:p>
            <a:pPr algn="ctr"/>
            <a:r>
              <a:rPr lang="en-US" sz="2800" dirty="0"/>
              <a:t>Percentage of students proficient &amp; above.</a:t>
            </a:r>
          </a:p>
        </p:txBody>
      </p:sp>
      <p:pic>
        <p:nvPicPr>
          <p:cNvPr id="4" name="Picture 3">
            <a:extLst>
              <a:ext uri="{FF2B5EF4-FFF2-40B4-BE49-F238E27FC236}">
                <a16:creationId xmlns:a16="http://schemas.microsoft.com/office/drawing/2014/main" id="{66B6AC63-9834-5811-FF90-A00ACEC6AD2B}"/>
              </a:ext>
            </a:extLst>
          </p:cNvPr>
          <p:cNvPicPr>
            <a:picLocks noChangeAspect="1"/>
          </p:cNvPicPr>
          <p:nvPr/>
        </p:nvPicPr>
        <p:blipFill>
          <a:blip r:embed="rId2"/>
          <a:stretch>
            <a:fillRect/>
          </a:stretch>
        </p:blipFill>
        <p:spPr>
          <a:xfrm>
            <a:off x="5842536" y="136525"/>
            <a:ext cx="5251818" cy="6610681"/>
          </a:xfrm>
          <a:prstGeom prst="rect">
            <a:avLst/>
          </a:prstGeom>
        </p:spPr>
      </p:pic>
    </p:spTree>
    <p:extLst>
      <p:ext uri="{BB962C8B-B14F-4D97-AF65-F5344CB8AC3E}">
        <p14:creationId xmlns:p14="http://schemas.microsoft.com/office/powerpoint/2010/main" val="80390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F1395-1A41-EC31-E3F5-295732105F9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E83B9B-B62B-6E24-50D6-C0B57A8905C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17</a:t>
            </a:fld>
            <a:endParaRPr lang="en-US">
              <a:solidFill>
                <a:prstClr val="black">
                  <a:tint val="75000"/>
                </a:prstClr>
              </a:solidFill>
            </a:endParaRPr>
          </a:p>
        </p:txBody>
      </p:sp>
      <p:sp>
        <p:nvSpPr>
          <p:cNvPr id="6" name="TextBox 5">
            <a:extLst>
              <a:ext uri="{FF2B5EF4-FFF2-40B4-BE49-F238E27FC236}">
                <a16:creationId xmlns:a16="http://schemas.microsoft.com/office/drawing/2014/main" id="{C1975007-C04E-C49D-2203-2B244A445979}"/>
              </a:ext>
            </a:extLst>
          </p:cNvPr>
          <p:cNvSpPr txBox="1"/>
          <p:nvPr/>
        </p:nvSpPr>
        <p:spPr>
          <a:xfrm>
            <a:off x="300268" y="560552"/>
            <a:ext cx="5441990" cy="2677656"/>
          </a:xfrm>
          <a:prstGeom prst="rect">
            <a:avLst/>
          </a:prstGeom>
          <a:noFill/>
        </p:spPr>
        <p:txBody>
          <a:bodyPr wrap="square" rtlCol="0">
            <a:spAutoFit/>
          </a:bodyPr>
          <a:lstStyle/>
          <a:p>
            <a:pPr algn="ctr"/>
            <a:r>
              <a:rPr lang="en-US" sz="2800" b="1" dirty="0"/>
              <a:t>Mary Lin only</a:t>
            </a:r>
          </a:p>
          <a:p>
            <a:pPr algn="ctr"/>
            <a:r>
              <a:rPr lang="en-US" sz="2800" b="1" dirty="0"/>
              <a:t>Math SWD Subgroup Performance</a:t>
            </a:r>
          </a:p>
          <a:p>
            <a:pPr algn="ctr"/>
            <a:r>
              <a:rPr lang="en-US" sz="2800" b="1" dirty="0"/>
              <a:t>2022, 2023, 2024</a:t>
            </a:r>
          </a:p>
          <a:p>
            <a:pPr algn="ctr"/>
            <a:r>
              <a:rPr lang="en-US" sz="2800" dirty="0"/>
              <a:t>Percentage of students proficient &amp; above.</a:t>
            </a:r>
          </a:p>
        </p:txBody>
      </p:sp>
      <p:pic>
        <p:nvPicPr>
          <p:cNvPr id="5" name="Picture 4">
            <a:extLst>
              <a:ext uri="{FF2B5EF4-FFF2-40B4-BE49-F238E27FC236}">
                <a16:creationId xmlns:a16="http://schemas.microsoft.com/office/drawing/2014/main" id="{1F7C16EA-849C-56E7-145E-4FEDF472D90A}"/>
              </a:ext>
            </a:extLst>
          </p:cNvPr>
          <p:cNvPicPr>
            <a:picLocks noChangeAspect="1"/>
          </p:cNvPicPr>
          <p:nvPr/>
        </p:nvPicPr>
        <p:blipFill>
          <a:blip r:embed="rId2"/>
          <a:stretch>
            <a:fillRect/>
          </a:stretch>
        </p:blipFill>
        <p:spPr>
          <a:xfrm>
            <a:off x="5554379" y="654698"/>
            <a:ext cx="5528015" cy="5548604"/>
          </a:xfrm>
          <a:prstGeom prst="rect">
            <a:avLst/>
          </a:prstGeom>
        </p:spPr>
      </p:pic>
    </p:spTree>
    <p:extLst>
      <p:ext uri="{BB962C8B-B14F-4D97-AF65-F5344CB8AC3E}">
        <p14:creationId xmlns:p14="http://schemas.microsoft.com/office/powerpoint/2010/main" val="63945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89590-E924-6D69-1F4B-9D29D502C87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8F8876-5353-7E17-1015-A4889333605D}"/>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18</a:t>
            </a:fld>
            <a:endParaRPr lang="en-US">
              <a:solidFill>
                <a:prstClr val="black">
                  <a:tint val="75000"/>
                </a:prstClr>
              </a:solidFill>
            </a:endParaRPr>
          </a:p>
        </p:txBody>
      </p:sp>
      <p:sp>
        <p:nvSpPr>
          <p:cNvPr id="6" name="TextBox 5">
            <a:extLst>
              <a:ext uri="{FF2B5EF4-FFF2-40B4-BE49-F238E27FC236}">
                <a16:creationId xmlns:a16="http://schemas.microsoft.com/office/drawing/2014/main" id="{A2BC1CD2-783E-CDEA-F937-FB1F3414B099}"/>
              </a:ext>
            </a:extLst>
          </p:cNvPr>
          <p:cNvSpPr txBox="1"/>
          <p:nvPr/>
        </p:nvSpPr>
        <p:spPr>
          <a:xfrm>
            <a:off x="300268" y="560552"/>
            <a:ext cx="5441990" cy="2677656"/>
          </a:xfrm>
          <a:prstGeom prst="rect">
            <a:avLst/>
          </a:prstGeom>
          <a:noFill/>
        </p:spPr>
        <p:txBody>
          <a:bodyPr wrap="square" rtlCol="0">
            <a:spAutoFit/>
          </a:bodyPr>
          <a:lstStyle/>
          <a:p>
            <a:pPr algn="ctr"/>
            <a:r>
              <a:rPr lang="en-US" sz="2800" b="1" dirty="0"/>
              <a:t>Mary Lin only</a:t>
            </a:r>
          </a:p>
          <a:p>
            <a:pPr algn="ctr"/>
            <a:r>
              <a:rPr lang="en-US" sz="2800" b="1" dirty="0"/>
              <a:t>ELA SWD Subgroup Performance</a:t>
            </a:r>
          </a:p>
          <a:p>
            <a:pPr algn="ctr"/>
            <a:r>
              <a:rPr lang="en-US" sz="2800" b="1" dirty="0"/>
              <a:t>2022, 2023, 2024</a:t>
            </a:r>
          </a:p>
          <a:p>
            <a:pPr algn="ctr"/>
            <a:r>
              <a:rPr lang="en-US" sz="2800" dirty="0"/>
              <a:t>Percentage of students proficient &amp; above.</a:t>
            </a:r>
          </a:p>
        </p:txBody>
      </p:sp>
      <p:pic>
        <p:nvPicPr>
          <p:cNvPr id="4" name="Picture 3">
            <a:extLst>
              <a:ext uri="{FF2B5EF4-FFF2-40B4-BE49-F238E27FC236}">
                <a16:creationId xmlns:a16="http://schemas.microsoft.com/office/drawing/2014/main" id="{518070EB-D9D2-28CD-84B3-3F1EA6C3857B}"/>
              </a:ext>
            </a:extLst>
          </p:cNvPr>
          <p:cNvPicPr>
            <a:picLocks noChangeAspect="1"/>
          </p:cNvPicPr>
          <p:nvPr/>
        </p:nvPicPr>
        <p:blipFill>
          <a:blip r:embed="rId2"/>
          <a:stretch>
            <a:fillRect/>
          </a:stretch>
        </p:blipFill>
        <p:spPr>
          <a:xfrm>
            <a:off x="5154828" y="273968"/>
            <a:ext cx="6125980" cy="6264944"/>
          </a:xfrm>
          <a:prstGeom prst="rect">
            <a:avLst/>
          </a:prstGeom>
        </p:spPr>
      </p:pic>
    </p:spTree>
    <p:extLst>
      <p:ext uri="{BB962C8B-B14F-4D97-AF65-F5344CB8AC3E}">
        <p14:creationId xmlns:p14="http://schemas.microsoft.com/office/powerpoint/2010/main" val="858408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A3E49-123F-8113-1891-9244D3143F3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BE5850-8011-800F-39B6-35231FEFF05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19</a:t>
            </a:fld>
            <a:endParaRPr lang="en-US">
              <a:solidFill>
                <a:prstClr val="black">
                  <a:tint val="75000"/>
                </a:prstClr>
              </a:solidFill>
            </a:endParaRPr>
          </a:p>
        </p:txBody>
      </p:sp>
      <p:sp>
        <p:nvSpPr>
          <p:cNvPr id="6" name="TextBox 5">
            <a:extLst>
              <a:ext uri="{FF2B5EF4-FFF2-40B4-BE49-F238E27FC236}">
                <a16:creationId xmlns:a16="http://schemas.microsoft.com/office/drawing/2014/main" id="{F897D395-8B89-E502-A2CC-C0378A2EB1AA}"/>
              </a:ext>
            </a:extLst>
          </p:cNvPr>
          <p:cNvSpPr txBox="1"/>
          <p:nvPr/>
        </p:nvSpPr>
        <p:spPr>
          <a:xfrm>
            <a:off x="1006438" y="320457"/>
            <a:ext cx="9649490" cy="2677656"/>
          </a:xfrm>
          <a:prstGeom prst="rect">
            <a:avLst/>
          </a:prstGeom>
          <a:noFill/>
        </p:spPr>
        <p:txBody>
          <a:bodyPr wrap="square" rtlCol="0">
            <a:spAutoFit/>
          </a:bodyPr>
          <a:lstStyle/>
          <a:p>
            <a:pPr algn="ctr"/>
            <a:r>
              <a:rPr lang="en-US" sz="2800" b="1" dirty="0"/>
              <a:t>Midtown cluster only</a:t>
            </a:r>
          </a:p>
          <a:p>
            <a:pPr algn="ctr"/>
            <a:r>
              <a:rPr lang="en-US" sz="2800" b="1" dirty="0"/>
              <a:t>Math Student Growth Percentiles</a:t>
            </a:r>
          </a:p>
          <a:p>
            <a:pPr algn="ctr"/>
            <a:r>
              <a:rPr lang="en-US" sz="2800" b="1" dirty="0"/>
              <a:t>2024</a:t>
            </a:r>
          </a:p>
          <a:p>
            <a:pPr algn="ctr"/>
            <a:r>
              <a:rPr lang="en-US" sz="2800" b="1" dirty="0">
                <a:solidFill>
                  <a:srgbClr val="FF0000"/>
                </a:solidFill>
              </a:rPr>
              <a:t>Low (1-34)</a:t>
            </a:r>
          </a:p>
          <a:p>
            <a:pPr algn="ctr"/>
            <a:r>
              <a:rPr lang="en-US" sz="2800" b="1" dirty="0">
                <a:solidFill>
                  <a:schemeClr val="accent6">
                    <a:lumMod val="60000"/>
                    <a:lumOff val="40000"/>
                  </a:schemeClr>
                </a:solidFill>
              </a:rPr>
              <a:t>Typical (35-65)</a:t>
            </a:r>
          </a:p>
          <a:p>
            <a:pPr algn="ctr"/>
            <a:r>
              <a:rPr lang="en-US" sz="2800" b="1" dirty="0">
                <a:solidFill>
                  <a:schemeClr val="accent6"/>
                </a:solidFill>
              </a:rPr>
              <a:t>High (66-99)</a:t>
            </a:r>
          </a:p>
        </p:txBody>
      </p:sp>
      <p:pic>
        <p:nvPicPr>
          <p:cNvPr id="4" name="Picture 3">
            <a:extLst>
              <a:ext uri="{FF2B5EF4-FFF2-40B4-BE49-F238E27FC236}">
                <a16:creationId xmlns:a16="http://schemas.microsoft.com/office/drawing/2014/main" id="{FE374CFA-1955-15D6-48E4-FE3D96E9B798}"/>
              </a:ext>
            </a:extLst>
          </p:cNvPr>
          <p:cNvPicPr>
            <a:picLocks noChangeAspect="1"/>
          </p:cNvPicPr>
          <p:nvPr/>
        </p:nvPicPr>
        <p:blipFill>
          <a:blip r:embed="rId2"/>
          <a:stretch>
            <a:fillRect/>
          </a:stretch>
        </p:blipFill>
        <p:spPr>
          <a:xfrm>
            <a:off x="1006438" y="2998113"/>
            <a:ext cx="10105058" cy="3614044"/>
          </a:xfrm>
          <a:prstGeom prst="rect">
            <a:avLst/>
          </a:prstGeom>
        </p:spPr>
      </p:pic>
    </p:spTree>
    <p:extLst>
      <p:ext uri="{BB962C8B-B14F-4D97-AF65-F5344CB8AC3E}">
        <p14:creationId xmlns:p14="http://schemas.microsoft.com/office/powerpoint/2010/main" val="362728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15DCE-E067-1A96-B5E6-51787C27199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C666C1-6A27-21F5-BB0E-EC718BA8DB11}"/>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20</a:t>
            </a:fld>
            <a:endParaRPr lang="en-US">
              <a:solidFill>
                <a:prstClr val="black">
                  <a:tint val="75000"/>
                </a:prstClr>
              </a:solidFill>
            </a:endParaRPr>
          </a:p>
        </p:txBody>
      </p:sp>
      <p:sp>
        <p:nvSpPr>
          <p:cNvPr id="6" name="TextBox 5">
            <a:extLst>
              <a:ext uri="{FF2B5EF4-FFF2-40B4-BE49-F238E27FC236}">
                <a16:creationId xmlns:a16="http://schemas.microsoft.com/office/drawing/2014/main" id="{A819B5E1-0073-A3A0-43E8-8E1195888167}"/>
              </a:ext>
            </a:extLst>
          </p:cNvPr>
          <p:cNvSpPr txBox="1"/>
          <p:nvPr/>
        </p:nvSpPr>
        <p:spPr>
          <a:xfrm>
            <a:off x="1006438" y="320457"/>
            <a:ext cx="9649490" cy="2677656"/>
          </a:xfrm>
          <a:prstGeom prst="rect">
            <a:avLst/>
          </a:prstGeom>
          <a:noFill/>
        </p:spPr>
        <p:txBody>
          <a:bodyPr wrap="square" rtlCol="0">
            <a:spAutoFit/>
          </a:bodyPr>
          <a:lstStyle/>
          <a:p>
            <a:pPr algn="ctr"/>
            <a:r>
              <a:rPr lang="en-US" sz="2800" b="1" dirty="0"/>
              <a:t>Midtown cluster only</a:t>
            </a:r>
          </a:p>
          <a:p>
            <a:pPr algn="ctr"/>
            <a:r>
              <a:rPr lang="en-US" sz="2800" b="1" dirty="0"/>
              <a:t>ELA Student Growth Percentiles</a:t>
            </a:r>
          </a:p>
          <a:p>
            <a:pPr algn="ctr"/>
            <a:r>
              <a:rPr lang="en-US" sz="2800" b="1" dirty="0"/>
              <a:t>2024</a:t>
            </a:r>
          </a:p>
          <a:p>
            <a:pPr algn="ctr"/>
            <a:r>
              <a:rPr lang="en-US" sz="2800" b="1" dirty="0">
                <a:solidFill>
                  <a:srgbClr val="FF0000"/>
                </a:solidFill>
              </a:rPr>
              <a:t>Low (1-34)</a:t>
            </a:r>
          </a:p>
          <a:p>
            <a:pPr algn="ctr"/>
            <a:r>
              <a:rPr lang="en-US" sz="2800" b="1" dirty="0">
                <a:solidFill>
                  <a:schemeClr val="accent6">
                    <a:lumMod val="60000"/>
                    <a:lumOff val="40000"/>
                  </a:schemeClr>
                </a:solidFill>
              </a:rPr>
              <a:t>Typical (35-65)</a:t>
            </a:r>
          </a:p>
          <a:p>
            <a:pPr algn="ctr"/>
            <a:r>
              <a:rPr lang="en-US" sz="2800" b="1" dirty="0">
                <a:solidFill>
                  <a:schemeClr val="accent6"/>
                </a:solidFill>
              </a:rPr>
              <a:t>High (66-99)</a:t>
            </a:r>
          </a:p>
        </p:txBody>
      </p:sp>
      <p:pic>
        <p:nvPicPr>
          <p:cNvPr id="5" name="Picture 4">
            <a:extLst>
              <a:ext uri="{FF2B5EF4-FFF2-40B4-BE49-F238E27FC236}">
                <a16:creationId xmlns:a16="http://schemas.microsoft.com/office/drawing/2014/main" id="{C357F2E0-B10E-FF70-3DAC-C01DA1419CDA}"/>
              </a:ext>
            </a:extLst>
          </p:cNvPr>
          <p:cNvPicPr>
            <a:picLocks noChangeAspect="1"/>
          </p:cNvPicPr>
          <p:nvPr/>
        </p:nvPicPr>
        <p:blipFill>
          <a:blip r:embed="rId2"/>
          <a:stretch>
            <a:fillRect/>
          </a:stretch>
        </p:blipFill>
        <p:spPr>
          <a:xfrm>
            <a:off x="1370234" y="3071029"/>
            <a:ext cx="9451532" cy="3393145"/>
          </a:xfrm>
          <a:prstGeom prst="rect">
            <a:avLst/>
          </a:prstGeom>
        </p:spPr>
      </p:pic>
    </p:spTree>
    <p:extLst>
      <p:ext uri="{BB962C8B-B14F-4D97-AF65-F5344CB8AC3E}">
        <p14:creationId xmlns:p14="http://schemas.microsoft.com/office/powerpoint/2010/main" val="578712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2725" y="148158"/>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1690688"/>
            <a:ext cx="5393361" cy="4716463"/>
          </a:xfrm>
          <a:prstGeom prst="rect">
            <a:avLst/>
          </a:prstGeom>
        </p:spPr>
        <p:txBody>
          <a:bodyPr vert="horz" lIns="91440" tIns="45720" rIns="91440" bIns="45720" rtlCol="0">
            <a:normAutofit fontScale="62500" lnSpcReduction="20000"/>
          </a:bodyPr>
          <a:lstStyle/>
          <a:p>
            <a:pPr marL="285750" indent="-228600">
              <a:lnSpc>
                <a:spcPct val="120000"/>
              </a:lnSpc>
              <a:spcAft>
                <a:spcPts val="1800"/>
              </a:spcAft>
              <a:buFont typeface="Arial" panose="020B0604020202020204" pitchFamily="34" charset="0"/>
              <a:buChar char="•"/>
            </a:pPr>
            <a:r>
              <a:rPr lang="en-US" sz="3200" dirty="0"/>
              <a:t>What do you notice?</a:t>
            </a:r>
          </a:p>
          <a:p>
            <a:pPr marL="285750" indent="-228600">
              <a:lnSpc>
                <a:spcPct val="120000"/>
              </a:lnSpc>
              <a:spcAft>
                <a:spcPts val="1800"/>
              </a:spcAft>
              <a:buFont typeface="Arial" panose="020B0604020202020204" pitchFamily="34" charset="0"/>
              <a:buChar char="•"/>
            </a:pPr>
            <a:r>
              <a:rPr lang="en-US" sz="3200" dirty="0"/>
              <a:t>What are your wonderings?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and end-of-year test assessments, which student sub-groups and grade levels showed the most significant gaps or unexpected trends?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Milestones and other indicators, are there specific trends that require more focused attention?</a:t>
            </a:r>
          </a:p>
          <a:p>
            <a:pPr marL="285750" indent="-228600">
              <a:lnSpc>
                <a:spcPct val="120000"/>
              </a:lnSpc>
              <a:spcAft>
                <a:spcPts val="18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21</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514600"/>
            <a:ext cx="5559552" cy="1828800"/>
          </a:xfrm>
        </p:spPr>
        <p:txBody>
          <a:bodyPr/>
          <a:lstStyle/>
          <a:p>
            <a:r>
              <a:rPr lang="en-US" dirty="0">
                <a:solidFill>
                  <a:srgbClr val="FFFFFF"/>
                </a:solidFill>
              </a:rPr>
              <a:t>Continuous Improvement Plan</a:t>
            </a:r>
            <a:endParaRPr lang="en-US" dirty="0"/>
          </a:p>
        </p:txBody>
      </p:sp>
    </p:spTree>
    <p:extLst>
      <p:ext uri="{BB962C8B-B14F-4D97-AF65-F5344CB8AC3E}">
        <p14:creationId xmlns:p14="http://schemas.microsoft.com/office/powerpoint/2010/main" val="94016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Picture 2">
            <a:extLst>
              <a:ext uri="{FF2B5EF4-FFF2-40B4-BE49-F238E27FC236}">
                <a16:creationId xmlns:a16="http://schemas.microsoft.com/office/drawing/2014/main" id="{B4B5A45A-4FDB-BE84-3A28-BCECFBA43BDC}"/>
              </a:ext>
            </a:extLst>
          </p:cNvPr>
          <p:cNvPicPr>
            <a:picLocks noChangeAspect="1"/>
          </p:cNvPicPr>
          <p:nvPr/>
        </p:nvPicPr>
        <p:blipFill>
          <a:blip r:embed="rId3"/>
          <a:stretch>
            <a:fillRect/>
          </a:stretch>
        </p:blipFill>
        <p:spPr>
          <a:xfrm>
            <a:off x="265886" y="118600"/>
            <a:ext cx="11660227" cy="662079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7FDAFA42-F80C-88A9-4044-3368D75D4B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1158822-566D-7768-6033-12791422F29E}"/>
              </a:ext>
            </a:extLst>
          </p:cNvPr>
          <p:cNvPicPr>
            <a:picLocks noChangeAspect="1"/>
          </p:cNvPicPr>
          <p:nvPr/>
        </p:nvPicPr>
        <p:blipFill>
          <a:blip r:embed="rId3"/>
          <a:stretch>
            <a:fillRect/>
          </a:stretch>
        </p:blipFill>
        <p:spPr>
          <a:xfrm>
            <a:off x="265886" y="707862"/>
            <a:ext cx="11660227" cy="4248743"/>
          </a:xfrm>
          <a:prstGeom prst="rect">
            <a:avLst/>
          </a:prstGeom>
        </p:spPr>
      </p:pic>
    </p:spTree>
    <p:extLst>
      <p:ext uri="{BB962C8B-B14F-4D97-AF65-F5344CB8AC3E}">
        <p14:creationId xmlns:p14="http://schemas.microsoft.com/office/powerpoint/2010/main" val="3352440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FB5019-D984-1D8E-D798-7D7174778B38}"/>
              </a:ext>
            </a:extLst>
          </p:cNvPr>
          <p:cNvPicPr>
            <a:picLocks noChangeAspect="1"/>
          </p:cNvPicPr>
          <p:nvPr/>
        </p:nvPicPr>
        <p:blipFill>
          <a:blip r:embed="rId2"/>
          <a:stretch>
            <a:fillRect/>
          </a:stretch>
        </p:blipFill>
        <p:spPr>
          <a:xfrm>
            <a:off x="489755" y="1047417"/>
            <a:ext cx="11212490" cy="4763165"/>
          </a:xfrm>
          <a:prstGeom prst="rect">
            <a:avLst/>
          </a:prstGeom>
        </p:spPr>
      </p:pic>
    </p:spTree>
    <p:extLst>
      <p:ext uri="{BB962C8B-B14F-4D97-AF65-F5344CB8AC3E}">
        <p14:creationId xmlns:p14="http://schemas.microsoft.com/office/powerpoint/2010/main" val="1813910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26</a:t>
            </a:fld>
            <a:endParaRPr lang="en-US" dirty="0"/>
          </a:p>
        </p:txBody>
      </p:sp>
      <p:pic>
        <p:nvPicPr>
          <p:cNvPr id="6" name="Picture 5">
            <a:extLst>
              <a:ext uri="{FF2B5EF4-FFF2-40B4-BE49-F238E27FC236}">
                <a16:creationId xmlns:a16="http://schemas.microsoft.com/office/drawing/2014/main" id="{C3AEF547-60E7-CE2F-1F51-90A179511CCF}"/>
              </a:ext>
            </a:extLst>
          </p:cNvPr>
          <p:cNvPicPr>
            <a:picLocks noChangeAspect="1"/>
          </p:cNvPicPr>
          <p:nvPr/>
        </p:nvPicPr>
        <p:blipFill>
          <a:blip r:embed="rId2"/>
          <a:stretch>
            <a:fillRect/>
          </a:stretch>
        </p:blipFill>
        <p:spPr>
          <a:xfrm>
            <a:off x="461176" y="1085523"/>
            <a:ext cx="11269648" cy="4686954"/>
          </a:xfrm>
          <a:prstGeom prst="rect">
            <a:avLst/>
          </a:prstGeom>
        </p:spPr>
      </p:pic>
    </p:spTree>
    <p:extLst>
      <p:ext uri="{BB962C8B-B14F-4D97-AF65-F5344CB8AC3E}">
        <p14:creationId xmlns:p14="http://schemas.microsoft.com/office/powerpoint/2010/main" val="1744492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E7E1A9-E44F-CF0A-D850-4C6B98A76E5E}"/>
            </a:ext>
          </a:extLst>
        </p:cNvPr>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0585F34B-DAD1-D4A0-ADED-4529D26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EADC774-96F1-5A65-E3F7-A3F58DCF5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D854B9B-316A-ABA5-60B5-86722C0B5ED4}"/>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27</a:t>
            </a:fld>
            <a:endParaRPr lang="en-US" dirty="0"/>
          </a:p>
        </p:txBody>
      </p:sp>
      <p:pic>
        <p:nvPicPr>
          <p:cNvPr id="3" name="Picture 2">
            <a:extLst>
              <a:ext uri="{FF2B5EF4-FFF2-40B4-BE49-F238E27FC236}">
                <a16:creationId xmlns:a16="http://schemas.microsoft.com/office/drawing/2014/main" id="{87BA3B4F-4DA3-254D-57E2-39FEA8974FBE}"/>
              </a:ext>
            </a:extLst>
          </p:cNvPr>
          <p:cNvPicPr>
            <a:picLocks noChangeAspect="1"/>
          </p:cNvPicPr>
          <p:nvPr/>
        </p:nvPicPr>
        <p:blipFill>
          <a:blip r:embed="rId2"/>
          <a:stretch>
            <a:fillRect/>
          </a:stretch>
        </p:blipFill>
        <p:spPr>
          <a:xfrm>
            <a:off x="437360" y="1680918"/>
            <a:ext cx="11317279" cy="3496163"/>
          </a:xfrm>
          <a:prstGeom prst="rect">
            <a:avLst/>
          </a:prstGeom>
        </p:spPr>
      </p:pic>
    </p:spTree>
    <p:extLst>
      <p:ext uri="{BB962C8B-B14F-4D97-AF65-F5344CB8AC3E}">
        <p14:creationId xmlns:p14="http://schemas.microsoft.com/office/powerpoint/2010/main" val="90945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7488B2-0625-9B92-0187-764EEAF1705B}"/>
            </a:ext>
          </a:extLst>
        </p:cNvPr>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92F35373-EEF9-5578-D024-8DCD13AD1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ADE2D50B-051E-F9A6-89F0-705DCE30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95FB57A-7A44-1BC4-1F91-2F4D3388B5E2}"/>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28</a:t>
            </a:fld>
            <a:endParaRPr lang="en-US" dirty="0"/>
          </a:p>
        </p:txBody>
      </p:sp>
      <p:pic>
        <p:nvPicPr>
          <p:cNvPr id="4" name="Picture 3">
            <a:extLst>
              <a:ext uri="{FF2B5EF4-FFF2-40B4-BE49-F238E27FC236}">
                <a16:creationId xmlns:a16="http://schemas.microsoft.com/office/drawing/2014/main" id="{2043D5E1-80B5-5C8D-BCCB-F6C70DA550F1}"/>
              </a:ext>
            </a:extLst>
          </p:cNvPr>
          <p:cNvPicPr>
            <a:picLocks noChangeAspect="1"/>
          </p:cNvPicPr>
          <p:nvPr/>
        </p:nvPicPr>
        <p:blipFill>
          <a:blip r:embed="rId2"/>
          <a:stretch>
            <a:fillRect/>
          </a:stretch>
        </p:blipFill>
        <p:spPr>
          <a:xfrm>
            <a:off x="437360" y="1690445"/>
            <a:ext cx="11317279" cy="3477110"/>
          </a:xfrm>
          <a:prstGeom prst="rect">
            <a:avLst/>
          </a:prstGeom>
        </p:spPr>
      </p:pic>
    </p:spTree>
    <p:extLst>
      <p:ext uri="{BB962C8B-B14F-4D97-AF65-F5344CB8AC3E}">
        <p14:creationId xmlns:p14="http://schemas.microsoft.com/office/powerpoint/2010/main" val="393898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747095-2BDD-F7D0-F255-2B1E06BEAC41}"/>
              </a:ext>
            </a:extLst>
          </p:cNvPr>
          <p:cNvSpPr>
            <a:spLocks noGrp="1"/>
          </p:cNvSpPr>
          <p:nvPr>
            <p:ph type="title"/>
          </p:nvPr>
        </p:nvSpPr>
        <p:spPr>
          <a:xfrm>
            <a:off x="183767" y="1931118"/>
            <a:ext cx="2951205" cy="2851827"/>
          </a:xfrm>
        </p:spPr>
        <p:txBody>
          <a:bodyPr>
            <a:normAutofit/>
          </a:bodyPr>
          <a:lstStyle/>
          <a:p>
            <a:r>
              <a:rPr lang="en-US" b="1" dirty="0">
                <a:solidFill>
                  <a:schemeClr val="accent4"/>
                </a:solidFill>
              </a:rPr>
              <a:t>GO Team</a:t>
            </a:r>
            <a:br>
              <a:rPr lang="en-US" b="1" dirty="0">
                <a:solidFill>
                  <a:srgbClr val="FFFFFF"/>
                </a:solidFill>
              </a:rPr>
            </a:br>
            <a:r>
              <a:rPr lang="en-US" b="1" dirty="0">
                <a:solidFill>
                  <a:srgbClr val="FFFFFF"/>
                </a:solidFill>
              </a:rPr>
              <a:t>Activity</a:t>
            </a:r>
            <a:br>
              <a:rPr lang="en-US" b="1" dirty="0">
                <a:solidFill>
                  <a:srgbClr val="FFFFFF"/>
                </a:solidFill>
              </a:rPr>
            </a:br>
            <a:r>
              <a:rPr lang="en-US" b="1" dirty="0">
                <a:solidFill>
                  <a:srgbClr val="FFFFFF"/>
                </a:solidFill>
              </a:rPr>
              <a:t>&amp;</a:t>
            </a:r>
            <a:br>
              <a:rPr lang="en-US" b="1" dirty="0">
                <a:solidFill>
                  <a:srgbClr val="FFFFFF"/>
                </a:solidFill>
              </a:rPr>
            </a:br>
            <a:r>
              <a:rPr lang="en-US" b="1" dirty="0">
                <a:solidFill>
                  <a:srgbClr val="FFFFFF"/>
                </a:solidFill>
              </a:rPr>
              <a:t>Discussion</a:t>
            </a:r>
          </a:p>
        </p:txBody>
      </p:sp>
      <p:sp>
        <p:nvSpPr>
          <p:cNvPr id="5" name="Slide Number Placeholder 4">
            <a:extLst>
              <a:ext uri="{FF2B5EF4-FFF2-40B4-BE49-F238E27FC236}">
                <a16:creationId xmlns:a16="http://schemas.microsoft.com/office/drawing/2014/main" id="{A45DAC2C-9F4D-3032-693B-D7BDAB4A82D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29</a:t>
            </a:fld>
            <a:endParaRPr lang="en-US">
              <a:solidFill>
                <a:srgbClr val="898989"/>
              </a:solidFill>
            </a:endParaRPr>
          </a:p>
        </p:txBody>
      </p:sp>
      <p:sp>
        <p:nvSpPr>
          <p:cNvPr id="8" name="Google Shape;1026;p18">
            <a:extLst>
              <a:ext uri="{FF2B5EF4-FFF2-40B4-BE49-F238E27FC236}">
                <a16:creationId xmlns:a16="http://schemas.microsoft.com/office/drawing/2014/main" id="{073C47E4-4EAA-B31F-0C86-01585C538D36}"/>
              </a:ext>
            </a:extLst>
          </p:cNvPr>
          <p:cNvSpPr txBox="1"/>
          <p:nvPr/>
        </p:nvSpPr>
        <p:spPr>
          <a:xfrm>
            <a:off x="69848" y="192213"/>
            <a:ext cx="2951205" cy="147400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and the information and goals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CIP</a:t>
            </a:r>
            <a:r>
              <a:rPr kumimoji="0" lang="en-US" sz="1200" i="0" u="none" strike="noStrike" kern="0" cap="none" spc="0" normalizeH="0" baseline="0" noProof="0" dirty="0">
                <a:ln>
                  <a:noFill/>
                </a:ln>
                <a:solidFill>
                  <a:srgbClr val="000000"/>
                </a:solidFill>
                <a:effectLst/>
                <a:uLnTx/>
                <a:uFillTx/>
                <a:latin typeface="Calibri"/>
                <a:ea typeface="Calibri"/>
                <a:cs typeface="Calibri"/>
                <a:sym typeface="Calibri"/>
              </a:rPr>
              <a:t>. Reflect</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on if updates need to be made to the Strategic Plan.  </a:t>
            </a:r>
          </a:p>
        </p:txBody>
      </p:sp>
      <p:sp>
        <p:nvSpPr>
          <p:cNvPr id="9" name="TextBox 8">
            <a:extLst>
              <a:ext uri="{FF2B5EF4-FFF2-40B4-BE49-F238E27FC236}">
                <a16:creationId xmlns:a16="http://schemas.microsoft.com/office/drawing/2014/main" id="{8D4235FE-F2FD-4B8D-3F19-9E2B137C3C64}"/>
              </a:ext>
            </a:extLst>
          </p:cNvPr>
          <p:cNvSpPr txBox="1"/>
          <p:nvPr/>
        </p:nvSpPr>
        <p:spPr>
          <a:xfrm>
            <a:off x="5240469" y="416123"/>
            <a:ext cx="4758903" cy="830997"/>
          </a:xfrm>
          <a:prstGeom prst="rect">
            <a:avLst/>
          </a:prstGeom>
          <a:noFill/>
          <a:ln w="12700">
            <a:solidFill>
              <a:schemeClr val="accent2"/>
            </a:solidFill>
          </a:ln>
        </p:spPr>
        <p:txBody>
          <a:bodyPr wrap="square" rtlCol="0">
            <a:spAutoFit/>
          </a:bodyPr>
          <a:lstStyle/>
          <a:p>
            <a:r>
              <a:rPr lang="en-US" sz="2400" b="1" dirty="0"/>
              <a:t>Are </a:t>
            </a:r>
            <a:r>
              <a:rPr lang="en-US" sz="2400" b="1" u="sng" dirty="0"/>
              <a:t>all</a:t>
            </a:r>
            <a:r>
              <a:rPr lang="en-US" sz="2400" b="1" dirty="0"/>
              <a:t> CIP Goals reflected in</a:t>
            </a:r>
          </a:p>
          <a:p>
            <a:r>
              <a:rPr lang="en-US" sz="2400" b="1" dirty="0"/>
              <a:t>our Strategic Plan Priorities?</a:t>
            </a:r>
          </a:p>
        </p:txBody>
      </p:sp>
      <p:graphicFrame>
        <p:nvGraphicFramePr>
          <p:cNvPr id="10" name="Diagram 9">
            <a:extLst>
              <a:ext uri="{FF2B5EF4-FFF2-40B4-BE49-F238E27FC236}">
                <a16:creationId xmlns:a16="http://schemas.microsoft.com/office/drawing/2014/main" id="{41B8B2EB-C769-753C-0A1C-4E5EB8DC06B7}"/>
              </a:ext>
            </a:extLst>
          </p:cNvPr>
          <p:cNvGraphicFramePr/>
          <p:nvPr>
            <p:extLst>
              <p:ext uri="{D42A27DB-BD31-4B8C-83A1-F6EECF244321}">
                <p14:modId xmlns:p14="http://schemas.microsoft.com/office/powerpoint/2010/main" val="3471337328"/>
              </p:ext>
            </p:extLst>
          </p:nvPr>
        </p:nvGraphicFramePr>
        <p:xfrm>
          <a:off x="3749055" y="10232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771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3846045676"/>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a:t>You are </a:t>
            </a:r>
            <a:r>
              <a:rPr lang="en-US" b="1">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B6A01D7-8FA4-5D34-9FD8-B467520D4E76}"/>
              </a:ext>
            </a:extLst>
          </p:cNvPr>
          <p:cNvSpPr txBox="1">
            <a:spLocks/>
          </p:cNvSpPr>
          <p:nvPr/>
        </p:nvSpPr>
        <p:spPr>
          <a:xfrm>
            <a:off x="1279071" y="55918"/>
            <a:ext cx="41262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nSpc>
                <a:spcPct val="100000"/>
              </a:lnSpc>
              <a:spcAft>
                <a:spcPts val="600"/>
              </a:spcAft>
            </a:pPr>
            <a:r>
              <a:rPr lang="en-US" sz="4100" kern="1200" dirty="0">
                <a:solidFill>
                  <a:schemeClr val="tx2"/>
                </a:solidFill>
                <a:latin typeface="Tenorite" panose="00000500000000000000" pitchFamily="2" charset="0"/>
              </a:rPr>
              <a:t>Updates to the</a:t>
            </a:r>
            <a:endParaRPr lang="en-US" sz="4100" dirty="0">
              <a:solidFill>
                <a:schemeClr val="tx2"/>
              </a:solidFill>
              <a:latin typeface="Tenorite" panose="00000500000000000000" pitchFamily="2" charset="0"/>
            </a:endParaRPr>
          </a:p>
          <a:p>
            <a:pPr>
              <a:lnSpc>
                <a:spcPct val="100000"/>
              </a:lnSpc>
              <a:spcAft>
                <a:spcPts val="600"/>
              </a:spcAft>
            </a:pPr>
            <a:r>
              <a:rPr lang="en-US" sz="4100" kern="1200" dirty="0">
                <a:solidFill>
                  <a:schemeClr val="tx2"/>
                </a:solidFill>
                <a:latin typeface="Tenorite" panose="00000500000000000000" pitchFamily="2" charset="0"/>
              </a:rPr>
              <a:t>Strategic Plan</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AF32C4-89EA-FD40-34E7-595997B7F1F5}"/>
              </a:ext>
            </a:extLst>
          </p:cNvPr>
          <p:cNvSpPr txBox="1"/>
          <p:nvPr/>
        </p:nvSpPr>
        <p:spPr>
          <a:xfrm>
            <a:off x="131487" y="1381481"/>
            <a:ext cx="6421467" cy="5330215"/>
          </a:xfrm>
          <a:prstGeom prst="rect">
            <a:avLst/>
          </a:prstGeom>
          <a:ln w="57150">
            <a:solidFill>
              <a:schemeClr val="accent2"/>
            </a:solidFill>
          </a:ln>
        </p:spPr>
        <p:txBody>
          <a:bodyPr vert="horz" lIns="91440" tIns="45720" rIns="91440" bIns="45720" rtlCol="0">
            <a:normAutofit lnSpcReduction="10000"/>
          </a:bodyPr>
          <a:lstStyle/>
          <a:p>
            <a:pPr marL="914400" marR="0" indent="457200">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1. Use data to inform instruction with a focus on both achievement and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School Strategies: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Edits to blue #3: engage students in more interdisciplinary and multi-cultural activities both during the school day and after school with a focus on STEAM integration.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Edit to blue #4: Take out the first sentence which references BASC.</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Delete orange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Orange #3 Provide resources to teachers to both engage students in STEAM centered opportunities and serve diverse populations</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Yellow #2 delete based on strengths and replace with meet their needs and interests.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SEE NEXT SLIDE </a:t>
            </a:r>
            <a:r>
              <a:rPr lang="en-US" sz="2400" b="1" dirty="0">
                <a:latin typeface="Calibri" panose="020F0502020204030204" pitchFamily="34" charset="0"/>
                <a:ea typeface="Calibri" panose="020F0502020204030204" pitchFamily="34" charset="0"/>
                <a:cs typeface="Times New Roman" panose="02020603050405020304" pitchFamily="18" charset="0"/>
              </a:rPr>
              <a:t>FOR UPDATED STRATEGIC PRIORITIES AND STRATEGIES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90000"/>
              </a:lnSpc>
              <a:spcAft>
                <a:spcPts val="600"/>
              </a:spcAft>
            </a:pPr>
            <a:endParaRPr lang="en-US" sz="2400" i="1" dirty="0"/>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Repeat with solid fill">
            <a:extLst>
              <a:ext uri="{FF2B5EF4-FFF2-40B4-BE49-F238E27FC236}">
                <a16:creationId xmlns:a16="http://schemas.microsoft.com/office/drawing/2014/main" id="{4906F643-60C0-6799-84DC-FA028504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07435" y="1720647"/>
            <a:ext cx="3406624" cy="3406624"/>
          </a:xfrm>
          <a:prstGeom prst="rect">
            <a:avLst/>
          </a:prstGeom>
        </p:spPr>
      </p:pic>
    </p:spTree>
    <p:extLst>
      <p:ext uri="{BB962C8B-B14F-4D97-AF65-F5344CB8AC3E}">
        <p14:creationId xmlns:p14="http://schemas.microsoft.com/office/powerpoint/2010/main" val="362185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AC4D7-E6C8-D70E-3281-A6B6FC03D31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E15E37B-E966-D255-3BFE-C3AC412E0CE8}"/>
              </a:ext>
            </a:extLst>
          </p:cNvPr>
          <p:cNvSpPr txBox="1"/>
          <p:nvPr/>
        </p:nvSpPr>
        <p:spPr>
          <a:xfrm>
            <a:off x="1098533" y="2277536"/>
            <a:ext cx="2549160" cy="197490"/>
          </a:xfrm>
          <a:prstGeom prst="rect">
            <a:avLst/>
          </a:prstGeom>
        </p:spPr>
        <p:txBody>
          <a:bodyPr vert="horz" wrap="square" lIns="0" tIns="12700" rIns="0" bIns="0" rtlCol="0">
            <a:spAutoFit/>
          </a:bodyPr>
          <a:lstStyle/>
          <a:p>
            <a:pPr marL="495934" marR="5080" indent="-483870">
              <a:spcBef>
                <a:spcPts val="100"/>
              </a:spcBef>
            </a:pPr>
            <a:r>
              <a:rPr sz="1200" b="1" i="1" spc="-5" dirty="0">
                <a:solidFill>
                  <a:srgbClr val="151515"/>
                </a:solidFill>
                <a:latin typeface="Calibri"/>
                <a:cs typeface="Calibri"/>
              </a:rPr>
              <a:t>APS </a:t>
            </a:r>
            <a:r>
              <a:rPr sz="1200" b="1" i="1" dirty="0">
                <a:solidFill>
                  <a:srgbClr val="151515"/>
                </a:solidFill>
                <a:latin typeface="Calibri"/>
                <a:cs typeface="Calibri"/>
              </a:rPr>
              <a:t>Strategic </a:t>
            </a:r>
            <a:r>
              <a:rPr sz="1200" b="1" i="1" spc="-5" dirty="0">
                <a:solidFill>
                  <a:srgbClr val="151515"/>
                </a:solidFill>
                <a:latin typeface="Calibri"/>
                <a:cs typeface="Calibri"/>
              </a:rPr>
              <a:t>Priorities </a:t>
            </a:r>
            <a:r>
              <a:rPr sz="1200" b="1" i="1" dirty="0">
                <a:solidFill>
                  <a:srgbClr val="151515"/>
                </a:solidFill>
                <a:latin typeface="Calibri"/>
                <a:cs typeface="Calibri"/>
              </a:rPr>
              <a:t>&amp; </a:t>
            </a:r>
            <a:r>
              <a:rPr sz="1200" b="1" i="1" spc="-260" dirty="0">
                <a:solidFill>
                  <a:srgbClr val="151515"/>
                </a:solidFill>
                <a:latin typeface="Calibri"/>
                <a:cs typeface="Calibri"/>
              </a:rPr>
              <a:t> </a:t>
            </a:r>
            <a:r>
              <a:rPr sz="1200" b="1" i="1" spc="-5" dirty="0">
                <a:solidFill>
                  <a:srgbClr val="151515"/>
                </a:solidFill>
                <a:latin typeface="Calibri"/>
                <a:cs typeface="Calibri"/>
              </a:rPr>
              <a:t>Initiatives</a:t>
            </a:r>
            <a:endParaRPr sz="1200" dirty="0">
              <a:latin typeface="Calibri"/>
              <a:cs typeface="Calibri"/>
            </a:endParaRPr>
          </a:p>
        </p:txBody>
      </p:sp>
      <p:sp>
        <p:nvSpPr>
          <p:cNvPr id="3" name="object 3">
            <a:extLst>
              <a:ext uri="{FF2B5EF4-FFF2-40B4-BE49-F238E27FC236}">
                <a16:creationId xmlns:a16="http://schemas.microsoft.com/office/drawing/2014/main" id="{45B64745-BF75-A924-0BE4-B3A822614942}"/>
              </a:ext>
            </a:extLst>
          </p:cNvPr>
          <p:cNvSpPr txBox="1"/>
          <p:nvPr/>
        </p:nvSpPr>
        <p:spPr>
          <a:xfrm>
            <a:off x="7175928" y="2454967"/>
            <a:ext cx="4448685" cy="424475"/>
          </a:xfrm>
          <a:prstGeom prst="rect">
            <a:avLst/>
          </a:prstGeom>
          <a:solidFill>
            <a:srgbClr val="F1F1F1"/>
          </a:solidFill>
        </p:spPr>
        <p:txBody>
          <a:bodyPr vert="horz" wrap="square" lIns="0" tIns="39370" rIns="0" bIns="0" rtlCol="0">
            <a:spAutoFit/>
          </a:bodyPr>
          <a:lstStyle/>
          <a:p>
            <a:pPr marL="92710">
              <a:spcBef>
                <a:spcPts val="310"/>
              </a:spcBef>
            </a:pPr>
            <a:r>
              <a:rPr sz="1000" b="1" spc="-5" dirty="0">
                <a:latin typeface="Calibri"/>
                <a:cs typeface="Calibri"/>
              </a:rPr>
              <a:t>1</a:t>
            </a:r>
            <a:r>
              <a:rPr lang="en-US" sz="1000" b="1" spc="-10" dirty="0">
                <a:latin typeface="Calibri"/>
                <a:cs typeface="Calibri"/>
              </a:rPr>
              <a:t>. Hold monthly data digs led by administration.</a:t>
            </a:r>
            <a:endParaRPr sz="1000" dirty="0">
              <a:latin typeface="Calibri"/>
              <a:cs typeface="Calibri"/>
            </a:endParaRPr>
          </a:p>
          <a:p>
            <a:pPr marL="92710">
              <a:spcBef>
                <a:spcPts val="605"/>
              </a:spcBef>
            </a:pPr>
            <a:r>
              <a:rPr lang="en-US" sz="1000" b="1" spc="-5" dirty="0">
                <a:latin typeface="Calibri"/>
                <a:cs typeface="Calibri"/>
              </a:rPr>
              <a:t>2. Weekly lesson planning and internalization led by instructional coaches.</a:t>
            </a:r>
            <a:endParaRPr sz="1000" dirty="0">
              <a:latin typeface="Calibri"/>
              <a:cs typeface="Calibri"/>
            </a:endParaRPr>
          </a:p>
        </p:txBody>
      </p:sp>
      <p:sp>
        <p:nvSpPr>
          <p:cNvPr id="4" name="object 4">
            <a:extLst>
              <a:ext uri="{FF2B5EF4-FFF2-40B4-BE49-F238E27FC236}">
                <a16:creationId xmlns:a16="http://schemas.microsoft.com/office/drawing/2014/main" id="{753F017C-000F-78AD-6344-10C497E5521A}"/>
              </a:ext>
            </a:extLst>
          </p:cNvPr>
          <p:cNvSpPr/>
          <p:nvPr/>
        </p:nvSpPr>
        <p:spPr>
          <a:xfrm>
            <a:off x="7175928" y="3306782"/>
            <a:ext cx="4448685" cy="1490474"/>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a:p>
        </p:txBody>
      </p:sp>
      <p:sp>
        <p:nvSpPr>
          <p:cNvPr id="5" name="object 5">
            <a:extLst>
              <a:ext uri="{FF2B5EF4-FFF2-40B4-BE49-F238E27FC236}">
                <a16:creationId xmlns:a16="http://schemas.microsoft.com/office/drawing/2014/main" id="{BEC441CE-28F1-402C-2A35-E685037F9989}"/>
              </a:ext>
            </a:extLst>
          </p:cNvPr>
          <p:cNvSpPr txBox="1"/>
          <p:nvPr/>
        </p:nvSpPr>
        <p:spPr>
          <a:xfrm>
            <a:off x="7207542" y="3286266"/>
            <a:ext cx="4385455" cy="1436291"/>
          </a:xfrm>
          <a:prstGeom prst="rect">
            <a:avLst/>
          </a:prstGeom>
        </p:spPr>
        <p:txBody>
          <a:bodyPr vert="horz" wrap="square" lIns="0" tIns="88900" rIns="0" bIns="0" rtlCol="0">
            <a:spAutoFit/>
          </a:bodyPr>
          <a:lstStyle/>
          <a:p>
            <a:pPr marL="241300" indent="-228600">
              <a:spcBef>
                <a:spcPts val="700"/>
              </a:spcBef>
              <a:buAutoNum type="arabicPeriod"/>
            </a:pPr>
            <a:r>
              <a:rPr lang="en-US" sz="1000" b="1" spc="-10" dirty="0">
                <a:latin typeface="Calibri"/>
                <a:cs typeface="Calibri"/>
              </a:rPr>
              <a:t>Created a new Equity, Diversity, and Inclusion Committee on MLE PTA.</a:t>
            </a:r>
          </a:p>
          <a:p>
            <a:pPr marL="241300" indent="-228600">
              <a:spcBef>
                <a:spcPts val="700"/>
              </a:spcBef>
              <a:buAutoNum type="arabicPeriod"/>
            </a:pPr>
            <a:r>
              <a:rPr lang="en-US" sz="1000" b="1" spc="-10" dirty="0">
                <a:latin typeface="Calibri"/>
                <a:cs typeface="Calibri"/>
              </a:rPr>
              <a:t>Provide equity and anti-bias training for all staff members.</a:t>
            </a:r>
          </a:p>
          <a:p>
            <a:pPr marL="241300" indent="-228600">
              <a:spcBef>
                <a:spcPts val="700"/>
              </a:spcBef>
              <a:buFontTx/>
              <a:buAutoNum type="arabicPeriod"/>
            </a:pPr>
            <a:r>
              <a:rPr lang="en-US" sz="1000" b="1" spc="-10" dirty="0">
                <a:latin typeface="Calibri"/>
                <a:cs typeface="Calibri"/>
              </a:rPr>
              <a:t>Engage </a:t>
            </a:r>
            <a:r>
              <a:rPr lang="en-US" sz="1000" b="1" dirty="0">
                <a:effectLst/>
                <a:latin typeface="Calibri" panose="020F0502020204030204" pitchFamily="34" charset="0"/>
                <a:ea typeface="Calibri" panose="020F0502020204030204" pitchFamily="34" charset="0"/>
                <a:cs typeface="Arial" panose="020B0604020202020204" pitchFamily="34" charset="0"/>
              </a:rPr>
              <a:t>students in more interdisciplinary and multi-cultural activities both during the school day and after school with a focus on STEAM integration.</a:t>
            </a:r>
            <a:endParaRPr lang="en-US" sz="1000" b="1" spc="-10" dirty="0">
              <a:latin typeface="Calibri"/>
              <a:cs typeface="Calibri"/>
            </a:endParaRPr>
          </a:p>
          <a:p>
            <a:pPr marL="241300" indent="-228600">
              <a:spcBef>
                <a:spcPts val="700"/>
              </a:spcBef>
              <a:buAutoNum type="arabicPeriod"/>
            </a:pPr>
            <a:r>
              <a:rPr lang="en-US" sz="1000" b="1" spc="-10" dirty="0">
                <a:latin typeface="Calibri"/>
                <a:cs typeface="Calibri"/>
              </a:rPr>
              <a:t>Implement small group and individual counseling sessions. Dedicate 15 protected minutes for Morning Meeting and Second Step lessons that focus on social and emotional growth.</a:t>
            </a:r>
            <a:endParaRPr sz="1000" dirty="0">
              <a:latin typeface="Calibri"/>
              <a:cs typeface="Calibri"/>
            </a:endParaRPr>
          </a:p>
        </p:txBody>
      </p:sp>
      <p:sp>
        <p:nvSpPr>
          <p:cNvPr id="6" name="object 6">
            <a:extLst>
              <a:ext uri="{FF2B5EF4-FFF2-40B4-BE49-F238E27FC236}">
                <a16:creationId xmlns:a16="http://schemas.microsoft.com/office/drawing/2014/main" id="{F7474B3D-BD92-1C79-4A5E-06722BFDB164}"/>
              </a:ext>
            </a:extLst>
          </p:cNvPr>
          <p:cNvSpPr txBox="1"/>
          <p:nvPr/>
        </p:nvSpPr>
        <p:spPr>
          <a:xfrm>
            <a:off x="7175928" y="4958700"/>
            <a:ext cx="4448685" cy="541174"/>
          </a:xfrm>
          <a:prstGeom prst="rect">
            <a:avLst/>
          </a:prstGeom>
          <a:solidFill>
            <a:srgbClr val="FAE3D3"/>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Mary Lin Foundation grants must be screened and approved.</a:t>
            </a:r>
          </a:p>
          <a:p>
            <a:pPr marL="321310" indent="-228600">
              <a:spcBef>
                <a:spcPts val="320"/>
              </a:spcBef>
              <a:buAutoNum type="arabicPeriod"/>
            </a:pPr>
            <a:r>
              <a:rPr lang="en-US" sz="1000" b="1" dirty="0">
                <a:effectLst/>
                <a:latin typeface="Calibri" panose="020F0502020204030204" pitchFamily="34" charset="0"/>
                <a:ea typeface="Calibri" panose="020F0502020204030204" pitchFamily="34" charset="0"/>
                <a:cs typeface="Arial" panose="020B0604020202020204" pitchFamily="34" charset="0"/>
              </a:rPr>
              <a:t>Provide resources to teachers to both engage students in STEAM centered opportunities and serve diverse populations.</a:t>
            </a:r>
            <a:endParaRPr sz="1000" b="1" dirty="0">
              <a:latin typeface="Calibri"/>
              <a:cs typeface="Calibri"/>
            </a:endParaRPr>
          </a:p>
        </p:txBody>
      </p:sp>
      <p:sp>
        <p:nvSpPr>
          <p:cNvPr id="7" name="object 7">
            <a:extLst>
              <a:ext uri="{FF2B5EF4-FFF2-40B4-BE49-F238E27FC236}">
                <a16:creationId xmlns:a16="http://schemas.microsoft.com/office/drawing/2014/main" id="{C0A5B7FF-31DB-A223-F72E-9C067C5E61C1}"/>
              </a:ext>
            </a:extLst>
          </p:cNvPr>
          <p:cNvSpPr txBox="1"/>
          <p:nvPr/>
        </p:nvSpPr>
        <p:spPr>
          <a:xfrm>
            <a:off x="7175928" y="5991823"/>
            <a:ext cx="4448685" cy="541174"/>
          </a:xfrm>
          <a:prstGeom prst="rect">
            <a:avLst/>
          </a:prstGeom>
          <a:solidFill>
            <a:srgbClr val="FFF1CC"/>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System of accountability for school-based leaders.</a:t>
            </a:r>
          </a:p>
          <a:p>
            <a:pPr marL="321310" indent="-228600">
              <a:spcBef>
                <a:spcPts val="320"/>
              </a:spcBef>
              <a:buAutoNum type="arabicPeriod"/>
            </a:pPr>
            <a:r>
              <a:rPr lang="en-US" sz="1000" b="1" spc="-5" dirty="0">
                <a:latin typeface="Calibri"/>
                <a:cs typeface="Calibri"/>
              </a:rPr>
              <a:t>Leadership and professional learning opportunities for all staff members to meet their needs and interests.</a:t>
            </a:r>
            <a:endParaRPr sz="1000" dirty="0">
              <a:latin typeface="Calibri"/>
              <a:cs typeface="Calibri"/>
            </a:endParaRPr>
          </a:p>
        </p:txBody>
      </p:sp>
      <p:sp>
        <p:nvSpPr>
          <p:cNvPr id="8" name="object 8">
            <a:extLst>
              <a:ext uri="{FF2B5EF4-FFF2-40B4-BE49-F238E27FC236}">
                <a16:creationId xmlns:a16="http://schemas.microsoft.com/office/drawing/2014/main" id="{A38764F4-B16B-80D8-64FB-E9D9761FA02B}"/>
              </a:ext>
            </a:extLst>
          </p:cNvPr>
          <p:cNvSpPr txBox="1"/>
          <p:nvPr/>
        </p:nvSpPr>
        <p:spPr>
          <a:xfrm>
            <a:off x="5587746" y="23240"/>
            <a:ext cx="2199402" cy="228268"/>
          </a:xfrm>
          <a:prstGeom prst="rect">
            <a:avLst/>
          </a:prstGeom>
        </p:spPr>
        <p:txBody>
          <a:bodyPr vert="horz" wrap="square" lIns="0" tIns="12700" rIns="0" bIns="0" rtlCol="0">
            <a:spAutoFit/>
          </a:bodyPr>
          <a:lstStyle/>
          <a:p>
            <a:pPr marL="12700">
              <a:spcBef>
                <a:spcPts val="100"/>
              </a:spcBef>
            </a:pPr>
            <a:r>
              <a:rPr lang="en-US" sz="1400" b="1" dirty="0">
                <a:solidFill>
                  <a:srgbClr val="151515"/>
                </a:solidFill>
                <a:latin typeface="Calibri"/>
                <a:cs typeface="Calibri"/>
              </a:rPr>
              <a:t>Mary Lin Elementary School</a:t>
            </a:r>
            <a:endParaRPr sz="1400" dirty="0">
              <a:latin typeface="Calibri"/>
              <a:cs typeface="Calibri"/>
            </a:endParaRPr>
          </a:p>
        </p:txBody>
      </p:sp>
      <p:sp>
        <p:nvSpPr>
          <p:cNvPr id="9" name="object 9">
            <a:extLst>
              <a:ext uri="{FF2B5EF4-FFF2-40B4-BE49-F238E27FC236}">
                <a16:creationId xmlns:a16="http://schemas.microsoft.com/office/drawing/2014/main" id="{20EF2D8B-D1D0-7009-828F-975832545316}"/>
              </a:ext>
            </a:extLst>
          </p:cNvPr>
          <p:cNvSpPr txBox="1"/>
          <p:nvPr/>
        </p:nvSpPr>
        <p:spPr>
          <a:xfrm>
            <a:off x="1595730" y="980693"/>
            <a:ext cx="875665" cy="197490"/>
          </a:xfrm>
          <a:prstGeom prst="rect">
            <a:avLst/>
          </a:prstGeom>
        </p:spPr>
        <p:txBody>
          <a:bodyPr vert="horz" wrap="square" lIns="0" tIns="12700" rIns="0" bIns="0" rtlCol="0">
            <a:spAutoFit/>
          </a:bodyPr>
          <a:lstStyle/>
          <a:p>
            <a:pPr marL="12700">
              <a:spcBef>
                <a:spcPts val="100"/>
              </a:spcBef>
            </a:pPr>
            <a:r>
              <a:rPr sz="1200" b="1" i="1" spc="-5">
                <a:solidFill>
                  <a:srgbClr val="151515"/>
                </a:solidFill>
                <a:latin typeface="Calibri"/>
                <a:cs typeface="Calibri"/>
              </a:rPr>
              <a:t>SMART</a:t>
            </a:r>
            <a:r>
              <a:rPr sz="1200" b="1" i="1" spc="-40">
                <a:solidFill>
                  <a:srgbClr val="151515"/>
                </a:solidFill>
                <a:latin typeface="Calibri"/>
                <a:cs typeface="Calibri"/>
              </a:rPr>
              <a:t> </a:t>
            </a:r>
            <a:r>
              <a:rPr sz="1200" b="1" i="1" spc="-5">
                <a:solidFill>
                  <a:srgbClr val="151515"/>
                </a:solidFill>
                <a:latin typeface="Calibri"/>
                <a:cs typeface="Calibri"/>
              </a:rPr>
              <a:t>Goals</a:t>
            </a:r>
            <a:endParaRPr sz="1200">
              <a:latin typeface="Calibri"/>
              <a:cs typeface="Calibri"/>
            </a:endParaRPr>
          </a:p>
        </p:txBody>
      </p:sp>
      <p:sp>
        <p:nvSpPr>
          <p:cNvPr id="10" name="object 10">
            <a:extLst>
              <a:ext uri="{FF2B5EF4-FFF2-40B4-BE49-F238E27FC236}">
                <a16:creationId xmlns:a16="http://schemas.microsoft.com/office/drawing/2014/main" id="{A75A05D6-8EC1-9C41-B152-5BA4D2F47322}"/>
              </a:ext>
            </a:extLst>
          </p:cNvPr>
          <p:cNvSpPr txBox="1"/>
          <p:nvPr/>
        </p:nvSpPr>
        <p:spPr>
          <a:xfrm>
            <a:off x="8619282" y="2277568"/>
            <a:ext cx="11169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Strategies</a:t>
            </a:r>
            <a:endParaRPr sz="1200" dirty="0">
              <a:latin typeface="Calibri"/>
              <a:cs typeface="Calibri"/>
            </a:endParaRPr>
          </a:p>
        </p:txBody>
      </p:sp>
      <p:sp>
        <p:nvSpPr>
          <p:cNvPr id="11" name="object 11">
            <a:extLst>
              <a:ext uri="{FF2B5EF4-FFF2-40B4-BE49-F238E27FC236}">
                <a16:creationId xmlns:a16="http://schemas.microsoft.com/office/drawing/2014/main" id="{488A8362-A366-D1F4-1914-480D952228CC}"/>
              </a:ext>
            </a:extLst>
          </p:cNvPr>
          <p:cNvSpPr txBox="1"/>
          <p:nvPr/>
        </p:nvSpPr>
        <p:spPr>
          <a:xfrm>
            <a:off x="1503807" y="1245423"/>
            <a:ext cx="2082292" cy="923330"/>
          </a:xfrm>
          <a:prstGeom prst="rect">
            <a:avLst/>
          </a:prstGeom>
          <a:ln w="12700">
            <a:solidFill>
              <a:srgbClr val="A4A4A4"/>
            </a:solidFill>
          </a:ln>
        </p:spPr>
        <p:txBody>
          <a:bodyPr vert="horz" wrap="square" lIns="0" tIns="0" rIns="0" bIns="0" rtlCol="0">
            <a:spAutoFit/>
          </a:bodyPr>
          <a:lstStyle/>
          <a:p>
            <a:pPr algn="ctr">
              <a:spcBef>
                <a:spcPts val="900"/>
              </a:spcBef>
            </a:pPr>
            <a:r>
              <a:rPr lang="en-US" sz="1200" spc="-5" dirty="0">
                <a:latin typeface="Calibri"/>
                <a:cs typeface="Calibri"/>
              </a:rPr>
              <a:t>Percentage of students in grades 3-5 scoring proficient in ELA on GMAS will increase by 1% each year through 2025. Currently, MLE has 89% proficient in ELA. </a:t>
            </a:r>
            <a:endParaRPr sz="1200" dirty="0">
              <a:latin typeface="Calibri"/>
              <a:cs typeface="Calibri"/>
            </a:endParaRPr>
          </a:p>
        </p:txBody>
      </p:sp>
      <p:sp>
        <p:nvSpPr>
          <p:cNvPr id="12" name="object 12">
            <a:extLst>
              <a:ext uri="{FF2B5EF4-FFF2-40B4-BE49-F238E27FC236}">
                <a16:creationId xmlns:a16="http://schemas.microsoft.com/office/drawing/2014/main" id="{5D5740AA-D4C0-4A89-34E8-221B8A15F843}"/>
              </a:ext>
            </a:extLst>
          </p:cNvPr>
          <p:cNvSpPr txBox="1"/>
          <p:nvPr/>
        </p:nvSpPr>
        <p:spPr>
          <a:xfrm>
            <a:off x="4049410" y="1249679"/>
            <a:ext cx="2318766" cy="923330"/>
          </a:xfrm>
          <a:prstGeom prst="rect">
            <a:avLst/>
          </a:prstGeom>
          <a:ln w="12700">
            <a:solidFill>
              <a:srgbClr val="A4A4A4"/>
            </a:solidFill>
          </a:ln>
        </p:spPr>
        <p:txBody>
          <a:bodyPr vert="horz" wrap="square" lIns="0" tIns="0" rIns="0" bIns="0" rtlCol="0">
            <a:spAutoFit/>
          </a:bodyPr>
          <a:lstStyle/>
          <a:p>
            <a:pPr algn="ctr"/>
            <a:r>
              <a:rPr lang="en-US" sz="1200" spc="-5" dirty="0">
                <a:latin typeface="Calibri"/>
                <a:cs typeface="Calibri"/>
              </a:rPr>
              <a:t>Percentage of students in grades 3-5 scoring proficient in Math on GMAS will increase by 2% each year through 2025. Currently, MLE has 76% proficient in Math </a:t>
            </a:r>
            <a:endParaRPr lang="en-US" sz="1200" dirty="0">
              <a:latin typeface="Calibri"/>
              <a:cs typeface="Calibri"/>
            </a:endParaRPr>
          </a:p>
        </p:txBody>
      </p:sp>
      <p:sp>
        <p:nvSpPr>
          <p:cNvPr id="13" name="object 13">
            <a:extLst>
              <a:ext uri="{FF2B5EF4-FFF2-40B4-BE49-F238E27FC236}">
                <a16:creationId xmlns:a16="http://schemas.microsoft.com/office/drawing/2014/main" id="{12A2EB8A-9BE4-F418-6A69-0F02DF094A2F}"/>
              </a:ext>
            </a:extLst>
          </p:cNvPr>
          <p:cNvSpPr txBox="1"/>
          <p:nvPr/>
        </p:nvSpPr>
        <p:spPr>
          <a:xfrm>
            <a:off x="6831487" y="1249679"/>
            <a:ext cx="1912620" cy="923330"/>
          </a:xfrm>
          <a:prstGeom prst="rect">
            <a:avLst/>
          </a:prstGeom>
          <a:ln w="12700">
            <a:solidFill>
              <a:srgbClr val="A4A4A4"/>
            </a:solidFill>
          </a:ln>
        </p:spPr>
        <p:txBody>
          <a:bodyPr vert="horz" wrap="square" lIns="0" tIns="0" rIns="0" bIns="0" rtlCol="0">
            <a:spAutoFit/>
          </a:bodyPr>
          <a:lstStyle/>
          <a:p>
            <a:pPr algn="ctr">
              <a:lnSpc>
                <a:spcPct val="100000"/>
              </a:lnSpc>
            </a:pPr>
            <a:r>
              <a:rPr lang="en-US" sz="1200" dirty="0">
                <a:latin typeface="Calibri"/>
                <a:cs typeface="Calibri"/>
              </a:rPr>
              <a:t>Show overall growth, as determined by the State of Georgia, for at least 75% of the population in both ELA and Math on GMAS and MAP.</a:t>
            </a:r>
            <a:endParaRPr sz="1200" dirty="0">
              <a:latin typeface="Times New Roman"/>
              <a:cs typeface="Times New Roman"/>
            </a:endParaRPr>
          </a:p>
        </p:txBody>
      </p:sp>
      <p:sp>
        <p:nvSpPr>
          <p:cNvPr id="15" name="object 15">
            <a:extLst>
              <a:ext uri="{FF2B5EF4-FFF2-40B4-BE49-F238E27FC236}">
                <a16:creationId xmlns:a16="http://schemas.microsoft.com/office/drawing/2014/main" id="{DC2144A5-5DDB-CA22-5E79-FF7EB8042B4C}"/>
              </a:ext>
            </a:extLst>
          </p:cNvPr>
          <p:cNvSpPr txBox="1"/>
          <p:nvPr/>
        </p:nvSpPr>
        <p:spPr>
          <a:xfrm>
            <a:off x="9207417" y="1249679"/>
            <a:ext cx="1912620" cy="923330"/>
          </a:xfrm>
          <a:prstGeom prst="rect">
            <a:avLst/>
          </a:prstGeom>
          <a:ln w="12700">
            <a:solidFill>
              <a:srgbClr val="A4A4A4"/>
            </a:solidFill>
          </a:ln>
        </p:spPr>
        <p:txBody>
          <a:bodyPr vert="horz" wrap="square" lIns="0" tIns="0" rIns="0" bIns="0" rtlCol="0">
            <a:spAutoFit/>
          </a:bodyPr>
          <a:lstStyle/>
          <a:p>
            <a:pPr algn="ctr">
              <a:lnSpc>
                <a:spcPct val="100000"/>
              </a:lnSpc>
            </a:pPr>
            <a:r>
              <a:rPr lang="en-US" sz="1200" dirty="0">
                <a:latin typeface="Calibri"/>
                <a:cs typeface="Calibri"/>
              </a:rPr>
              <a:t>Increase the achievement for all lower performing subgroups within the school as measured by GMAS.</a:t>
            </a:r>
          </a:p>
          <a:p>
            <a:pPr>
              <a:lnSpc>
                <a:spcPct val="100000"/>
              </a:lnSpc>
            </a:pPr>
            <a:endParaRPr sz="1200" dirty="0">
              <a:latin typeface="Times New Roman"/>
              <a:cs typeface="Times New Roman"/>
            </a:endParaRPr>
          </a:p>
        </p:txBody>
      </p:sp>
      <p:sp>
        <p:nvSpPr>
          <p:cNvPr id="16" name="object 16">
            <a:extLst>
              <a:ext uri="{FF2B5EF4-FFF2-40B4-BE49-F238E27FC236}">
                <a16:creationId xmlns:a16="http://schemas.microsoft.com/office/drawing/2014/main" id="{18393F70-5750-2962-4654-CAD96E1A85E7}"/>
              </a:ext>
            </a:extLst>
          </p:cNvPr>
          <p:cNvSpPr txBox="1"/>
          <p:nvPr/>
        </p:nvSpPr>
        <p:spPr>
          <a:xfrm>
            <a:off x="4268207" y="2267711"/>
            <a:ext cx="1649730"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a:t>
            </a:r>
            <a:r>
              <a:rPr sz="1200" b="1" i="1" dirty="0">
                <a:solidFill>
                  <a:srgbClr val="151515"/>
                </a:solidFill>
                <a:latin typeface="Calibri"/>
                <a:cs typeface="Calibri"/>
              </a:rPr>
              <a:t>Strategic</a:t>
            </a:r>
            <a:r>
              <a:rPr sz="1200" b="1" i="1" spc="-25" dirty="0">
                <a:solidFill>
                  <a:srgbClr val="151515"/>
                </a:solidFill>
                <a:latin typeface="Calibri"/>
                <a:cs typeface="Calibri"/>
              </a:rPr>
              <a:t> </a:t>
            </a:r>
            <a:r>
              <a:rPr sz="1200" b="1" i="1" spc="-5" dirty="0">
                <a:solidFill>
                  <a:srgbClr val="151515"/>
                </a:solidFill>
                <a:latin typeface="Calibri"/>
                <a:cs typeface="Calibri"/>
              </a:rPr>
              <a:t>Priorities</a:t>
            </a:r>
            <a:endParaRPr sz="1200" dirty="0">
              <a:latin typeface="Calibri"/>
              <a:cs typeface="Calibri"/>
            </a:endParaRPr>
          </a:p>
        </p:txBody>
      </p:sp>
      <p:sp>
        <p:nvSpPr>
          <p:cNvPr id="19" name="object 19">
            <a:extLst>
              <a:ext uri="{FF2B5EF4-FFF2-40B4-BE49-F238E27FC236}">
                <a16:creationId xmlns:a16="http://schemas.microsoft.com/office/drawing/2014/main" id="{285295DE-E8E7-07EF-1CF0-7CBA33E0B33D}"/>
              </a:ext>
            </a:extLst>
          </p:cNvPr>
          <p:cNvSpPr txBox="1"/>
          <p:nvPr/>
        </p:nvSpPr>
        <p:spPr>
          <a:xfrm>
            <a:off x="1595729" y="327386"/>
            <a:ext cx="4939183" cy="566822"/>
          </a:xfrm>
          <a:prstGeom prst="rect">
            <a:avLst/>
          </a:prstGeom>
        </p:spPr>
        <p:txBody>
          <a:bodyPr vert="horz" wrap="square" lIns="0" tIns="12700" rIns="0" bIns="0" rtlCol="0">
            <a:spAutoFit/>
          </a:bodyPr>
          <a:lstStyle/>
          <a:p>
            <a:pPr marL="12700">
              <a:spcBef>
                <a:spcPts val="100"/>
              </a:spcBef>
            </a:pPr>
            <a:r>
              <a:rPr lang="en-US" sz="1200" b="1" i="1" spc="-5" dirty="0">
                <a:solidFill>
                  <a:srgbClr val="151515"/>
                </a:solidFill>
                <a:latin typeface="Calibri"/>
                <a:cs typeface="Calibri"/>
              </a:rPr>
              <a:t>M</a:t>
            </a:r>
            <a:r>
              <a:rPr lang="en-US" sz="1200" b="1" i="1" dirty="0">
                <a:solidFill>
                  <a:srgbClr val="151515"/>
                </a:solidFill>
                <a:latin typeface="Calibri"/>
                <a:cs typeface="Calibri"/>
              </a:rPr>
              <a:t>i</a:t>
            </a:r>
            <a:r>
              <a:rPr lang="en-US" sz="1200" b="1" i="1" spc="-5" dirty="0">
                <a:solidFill>
                  <a:srgbClr val="151515"/>
                </a:solidFill>
                <a:latin typeface="Calibri"/>
                <a:cs typeface="Calibri"/>
              </a:rPr>
              <a:t>ss</a:t>
            </a:r>
            <a:r>
              <a:rPr lang="en-US" sz="1200" b="1" i="1" dirty="0">
                <a:solidFill>
                  <a:srgbClr val="151515"/>
                </a:solidFill>
                <a:latin typeface="Calibri"/>
                <a:cs typeface="Calibri"/>
              </a:rPr>
              <a:t>i</a:t>
            </a:r>
            <a:r>
              <a:rPr lang="en-US" sz="1200" b="1" i="1" spc="-5" dirty="0">
                <a:solidFill>
                  <a:srgbClr val="151515"/>
                </a:solidFill>
                <a:latin typeface="Calibri"/>
                <a:cs typeface="Calibri"/>
              </a:rPr>
              <a:t>on: Our vision is to foster students who are lifelong, proactive learners. Our students will be clear communicators who use innovative problem-solving to address the complex issues facing our community and world.</a:t>
            </a:r>
            <a:endParaRPr lang="en-US" sz="1200" dirty="0">
              <a:latin typeface="Calibri"/>
              <a:cs typeface="Calibri"/>
            </a:endParaRPr>
          </a:p>
        </p:txBody>
      </p:sp>
      <p:sp>
        <p:nvSpPr>
          <p:cNvPr id="20" name="object 20">
            <a:extLst>
              <a:ext uri="{FF2B5EF4-FFF2-40B4-BE49-F238E27FC236}">
                <a16:creationId xmlns:a16="http://schemas.microsoft.com/office/drawing/2014/main" id="{4856BFAF-5582-CEB9-C455-5EF2DE8D9241}"/>
              </a:ext>
            </a:extLst>
          </p:cNvPr>
          <p:cNvSpPr txBox="1"/>
          <p:nvPr/>
        </p:nvSpPr>
        <p:spPr>
          <a:xfrm>
            <a:off x="7057509" y="335758"/>
            <a:ext cx="4634126" cy="751488"/>
          </a:xfrm>
          <a:prstGeom prst="rect">
            <a:avLst/>
          </a:prstGeom>
        </p:spPr>
        <p:txBody>
          <a:bodyPr vert="horz" wrap="square" lIns="0" tIns="12700" rIns="0" bIns="0" rtlCol="0">
            <a:spAutoFit/>
          </a:bodyPr>
          <a:lstStyle/>
          <a:p>
            <a:pPr marL="12700">
              <a:spcBef>
                <a:spcPts val="100"/>
              </a:spcBef>
            </a:pPr>
            <a:r>
              <a:rPr lang="en-US" sz="1200" b="1" i="1" spc="-5" dirty="0">
                <a:solidFill>
                  <a:srgbClr val="151515"/>
                </a:solidFill>
                <a:latin typeface="Calibri"/>
                <a:cs typeface="Calibri"/>
              </a:rPr>
              <a:t>V</a:t>
            </a:r>
            <a:r>
              <a:rPr lang="en-US" sz="1200" b="1" i="1" dirty="0">
                <a:solidFill>
                  <a:srgbClr val="151515"/>
                </a:solidFill>
                <a:latin typeface="Calibri"/>
                <a:cs typeface="Calibri"/>
              </a:rPr>
              <a:t>i</a:t>
            </a:r>
            <a:r>
              <a:rPr lang="en-US" sz="1200" b="1" i="1" spc="-5" dirty="0">
                <a:solidFill>
                  <a:srgbClr val="151515"/>
                </a:solidFill>
                <a:latin typeface="Calibri"/>
                <a:cs typeface="Calibri"/>
              </a:rPr>
              <a:t>s</a:t>
            </a:r>
            <a:r>
              <a:rPr lang="en-US" sz="1200" b="1" i="1" dirty="0">
                <a:solidFill>
                  <a:srgbClr val="151515"/>
                </a:solidFill>
                <a:latin typeface="Calibri"/>
                <a:cs typeface="Calibri"/>
              </a:rPr>
              <a:t>i</a:t>
            </a:r>
            <a:r>
              <a:rPr lang="en-US" sz="1200" b="1" i="1" spc="-5" dirty="0">
                <a:solidFill>
                  <a:srgbClr val="151515"/>
                </a:solidFill>
                <a:latin typeface="Calibri"/>
                <a:cs typeface="Calibri"/>
              </a:rPr>
              <a:t>on: The mission of Mary Lin Elementary is to educate our students through meaningful, interdisciplinary experiences. Partnerships among students, teachers, and the community will prepare our students to be caring and creative risk-takers ready for the world.</a:t>
            </a:r>
            <a:endParaRPr lang="en-US" sz="1200" dirty="0">
              <a:latin typeface="Calibri"/>
              <a:cs typeface="Calibri"/>
            </a:endParaRPr>
          </a:p>
        </p:txBody>
      </p:sp>
      <p:grpSp>
        <p:nvGrpSpPr>
          <p:cNvPr id="21" name="object 21">
            <a:extLst>
              <a:ext uri="{FF2B5EF4-FFF2-40B4-BE49-F238E27FC236}">
                <a16:creationId xmlns:a16="http://schemas.microsoft.com/office/drawing/2014/main" id="{EB15B8C6-7453-058E-3FAF-F0D98A0BB9D2}"/>
              </a:ext>
            </a:extLst>
          </p:cNvPr>
          <p:cNvGrpSpPr/>
          <p:nvPr/>
        </p:nvGrpSpPr>
        <p:grpSpPr>
          <a:xfrm>
            <a:off x="1552702" y="2436181"/>
            <a:ext cx="1889125" cy="989965"/>
            <a:chOff x="28701" y="2377185"/>
            <a:chExt cx="1889125" cy="989965"/>
          </a:xfrm>
        </p:grpSpPr>
        <p:sp>
          <p:nvSpPr>
            <p:cNvPr id="22" name="object 22">
              <a:extLst>
                <a:ext uri="{FF2B5EF4-FFF2-40B4-BE49-F238E27FC236}">
                  <a16:creationId xmlns:a16="http://schemas.microsoft.com/office/drawing/2014/main" id="{DA6DB849-062D-F7B1-5CF8-B5C5EE325B2F}"/>
                </a:ext>
              </a:extLst>
            </p:cNvPr>
            <p:cNvSpPr/>
            <p:nvPr/>
          </p:nvSpPr>
          <p:spPr>
            <a:xfrm>
              <a:off x="54101" y="2402585"/>
              <a:ext cx="1838325" cy="939165"/>
            </a:xfrm>
            <a:custGeom>
              <a:avLst/>
              <a:gdLst/>
              <a:ahLst/>
              <a:cxnLst/>
              <a:rect l="l" t="t" r="r" b="b"/>
              <a:pathLst>
                <a:path w="1838325" h="939164">
                  <a:moveTo>
                    <a:pt x="1837944" y="0"/>
                  </a:moveTo>
                  <a:lnTo>
                    <a:pt x="0" y="0"/>
                  </a:lnTo>
                  <a:lnTo>
                    <a:pt x="0" y="938784"/>
                  </a:lnTo>
                  <a:lnTo>
                    <a:pt x="1837944" y="938784"/>
                  </a:lnTo>
                  <a:lnTo>
                    <a:pt x="1837944" y="0"/>
                  </a:lnTo>
                  <a:close/>
                </a:path>
              </a:pathLst>
            </a:custGeom>
            <a:solidFill>
              <a:srgbClr val="6A6A6A"/>
            </a:solidFill>
          </p:spPr>
          <p:txBody>
            <a:bodyPr wrap="square" lIns="0" tIns="0" rIns="0" bIns="0" rtlCol="0"/>
            <a:lstStyle/>
            <a:p>
              <a:endParaRPr/>
            </a:p>
          </p:txBody>
        </p:sp>
        <p:sp>
          <p:nvSpPr>
            <p:cNvPr id="23" name="object 23">
              <a:extLst>
                <a:ext uri="{FF2B5EF4-FFF2-40B4-BE49-F238E27FC236}">
                  <a16:creationId xmlns:a16="http://schemas.microsoft.com/office/drawing/2014/main" id="{18BFE1C8-AE38-C810-BC43-785E35A2E2F2}"/>
                </a:ext>
              </a:extLst>
            </p:cNvPr>
            <p:cNvSpPr/>
            <p:nvPr/>
          </p:nvSpPr>
          <p:spPr>
            <a:xfrm>
              <a:off x="54101" y="2402585"/>
              <a:ext cx="1838325" cy="939165"/>
            </a:xfrm>
            <a:custGeom>
              <a:avLst/>
              <a:gdLst/>
              <a:ahLst/>
              <a:cxnLst/>
              <a:rect l="l" t="t" r="r" b="b"/>
              <a:pathLst>
                <a:path w="1838325" h="939164">
                  <a:moveTo>
                    <a:pt x="0" y="938784"/>
                  </a:moveTo>
                  <a:lnTo>
                    <a:pt x="1837944" y="938784"/>
                  </a:lnTo>
                  <a:lnTo>
                    <a:pt x="1837944" y="0"/>
                  </a:lnTo>
                  <a:lnTo>
                    <a:pt x="0" y="0"/>
                  </a:lnTo>
                  <a:lnTo>
                    <a:pt x="0" y="938784"/>
                  </a:lnTo>
                  <a:close/>
                </a:path>
              </a:pathLst>
            </a:custGeom>
            <a:ln w="50800">
              <a:solidFill>
                <a:srgbClr val="FFFFFF"/>
              </a:solidFill>
            </a:ln>
          </p:spPr>
          <p:txBody>
            <a:bodyPr wrap="square" lIns="0" tIns="0" rIns="0" bIns="0" rtlCol="0"/>
            <a:lstStyle/>
            <a:p>
              <a:endParaRPr/>
            </a:p>
          </p:txBody>
        </p:sp>
      </p:grpSp>
      <p:sp>
        <p:nvSpPr>
          <p:cNvPr id="24" name="object 24">
            <a:extLst>
              <a:ext uri="{FF2B5EF4-FFF2-40B4-BE49-F238E27FC236}">
                <a16:creationId xmlns:a16="http://schemas.microsoft.com/office/drawing/2014/main" id="{1C6F0492-781C-E6A4-16ED-7AF2A89392D1}"/>
              </a:ext>
            </a:extLst>
          </p:cNvPr>
          <p:cNvSpPr txBox="1"/>
          <p:nvPr/>
        </p:nvSpPr>
        <p:spPr>
          <a:xfrm>
            <a:off x="1909063" y="2530416"/>
            <a:ext cx="1172210" cy="774065"/>
          </a:xfrm>
          <a:prstGeom prst="rect">
            <a:avLst/>
          </a:prstGeom>
        </p:spPr>
        <p:txBody>
          <a:bodyPr vert="horz" wrap="square" lIns="0" tIns="13335" rIns="0" bIns="0" rtlCol="0">
            <a:spAutoFit/>
          </a:bodyPr>
          <a:lstStyle/>
          <a:p>
            <a:pPr marL="17145" marR="10795" algn="ctr">
              <a:spcBef>
                <a:spcPts val="105"/>
              </a:spcBef>
            </a:pPr>
            <a:r>
              <a:rPr sz="1100" b="1">
                <a:solidFill>
                  <a:srgbClr val="FFFFFF"/>
                </a:solidFill>
                <a:latin typeface="Calibri"/>
                <a:cs typeface="Calibri"/>
              </a:rPr>
              <a:t>F</a:t>
            </a:r>
            <a:r>
              <a:rPr sz="1100" b="1" spc="-10">
                <a:solidFill>
                  <a:srgbClr val="FFFFFF"/>
                </a:solidFill>
                <a:latin typeface="Calibri"/>
                <a:cs typeface="Calibri"/>
              </a:rPr>
              <a:t>o</a:t>
            </a:r>
            <a:r>
              <a:rPr sz="1100" b="1">
                <a:solidFill>
                  <a:srgbClr val="FFFFFF"/>
                </a:solidFill>
                <a:latin typeface="Calibri"/>
                <a:cs typeface="Calibri"/>
              </a:rPr>
              <a:t>ster</a:t>
            </a:r>
            <a:r>
              <a:rPr sz="1100" b="1" spc="5">
                <a:solidFill>
                  <a:srgbClr val="FFFFFF"/>
                </a:solidFill>
                <a:latin typeface="Calibri"/>
                <a:cs typeface="Calibri"/>
              </a:rPr>
              <a:t>i</a:t>
            </a:r>
            <a:r>
              <a:rPr sz="1100" b="1" spc="-5">
                <a:solidFill>
                  <a:srgbClr val="FFFFFF"/>
                </a:solidFill>
                <a:latin typeface="Calibri"/>
                <a:cs typeface="Calibri"/>
              </a:rPr>
              <a:t>n</a:t>
            </a:r>
            <a:r>
              <a:rPr sz="1100" b="1">
                <a:solidFill>
                  <a:srgbClr val="FFFFFF"/>
                </a:solidFill>
                <a:latin typeface="Calibri"/>
                <a:cs typeface="Calibri"/>
              </a:rPr>
              <a:t>g</a:t>
            </a:r>
            <a:r>
              <a:rPr sz="1100" b="1" spc="-20">
                <a:solidFill>
                  <a:srgbClr val="FFFFFF"/>
                </a:solidFill>
                <a:latin typeface="Calibri"/>
                <a:cs typeface="Calibri"/>
              </a:rPr>
              <a:t> </a:t>
            </a:r>
            <a:r>
              <a:rPr sz="1100" b="1">
                <a:solidFill>
                  <a:srgbClr val="FFFFFF"/>
                </a:solidFill>
                <a:latin typeface="Calibri"/>
                <a:cs typeface="Calibri"/>
              </a:rPr>
              <a:t>A</a:t>
            </a:r>
            <a:r>
              <a:rPr sz="1100" b="1" spc="5">
                <a:solidFill>
                  <a:srgbClr val="FFFFFF"/>
                </a:solidFill>
                <a:latin typeface="Calibri"/>
                <a:cs typeface="Calibri"/>
              </a:rPr>
              <a:t>c</a:t>
            </a:r>
            <a:r>
              <a:rPr sz="1100" b="1" spc="-10">
                <a:solidFill>
                  <a:srgbClr val="FFFFFF"/>
                </a:solidFill>
                <a:latin typeface="Calibri"/>
                <a:cs typeface="Calibri"/>
              </a:rPr>
              <a:t>a</a:t>
            </a:r>
            <a:r>
              <a:rPr sz="1100" b="1" spc="-5">
                <a:solidFill>
                  <a:srgbClr val="FFFFFF"/>
                </a:solidFill>
                <a:latin typeface="Calibri"/>
                <a:cs typeface="Calibri"/>
              </a:rPr>
              <a:t>dem</a:t>
            </a:r>
            <a:r>
              <a:rPr sz="1100" b="1" spc="5">
                <a:solidFill>
                  <a:srgbClr val="FFFFFF"/>
                </a:solidFill>
                <a:latin typeface="Calibri"/>
                <a:cs typeface="Calibri"/>
              </a:rPr>
              <a:t>i</a:t>
            </a:r>
            <a:r>
              <a:rPr sz="1100" b="1">
                <a:solidFill>
                  <a:srgbClr val="FFFFFF"/>
                </a:solidFill>
                <a:latin typeface="Calibri"/>
                <a:cs typeface="Calibri"/>
              </a:rPr>
              <a:t>c  Excellence </a:t>
            </a:r>
            <a:r>
              <a:rPr sz="1100" b="1" spc="-5">
                <a:solidFill>
                  <a:srgbClr val="FFFFFF"/>
                </a:solidFill>
                <a:latin typeface="Calibri"/>
                <a:cs typeface="Calibri"/>
              </a:rPr>
              <a:t>for </a:t>
            </a:r>
            <a:r>
              <a:rPr sz="1100" b="1">
                <a:solidFill>
                  <a:srgbClr val="FFFFFF"/>
                </a:solidFill>
                <a:latin typeface="Calibri"/>
                <a:cs typeface="Calibri"/>
              </a:rPr>
              <a:t>All </a:t>
            </a:r>
            <a:r>
              <a:rPr sz="1100" b="1" spc="5">
                <a:solidFill>
                  <a:srgbClr val="FFFFFF"/>
                </a:solidFill>
                <a:latin typeface="Calibri"/>
                <a:cs typeface="Calibri"/>
              </a:rPr>
              <a:t> </a:t>
            </a:r>
            <a:r>
              <a:rPr sz="900" spc="-5">
                <a:solidFill>
                  <a:srgbClr val="FFFFFF"/>
                </a:solidFill>
                <a:latin typeface="Calibri"/>
                <a:cs typeface="Calibri"/>
              </a:rPr>
              <a:t>Data</a:t>
            </a:r>
            <a:endParaRPr sz="900">
              <a:latin typeface="Calibri"/>
              <a:cs typeface="Calibri"/>
            </a:endParaRPr>
          </a:p>
          <a:p>
            <a:pPr marL="12700" marR="5080" algn="ctr">
              <a:spcBef>
                <a:spcPts val="5"/>
              </a:spcBef>
            </a:pPr>
            <a:r>
              <a:rPr sz="900" spc="-5">
                <a:solidFill>
                  <a:srgbClr val="FFFFFF"/>
                </a:solidFill>
                <a:latin typeface="Calibri"/>
                <a:cs typeface="Calibri"/>
              </a:rPr>
              <a:t>Curriculum </a:t>
            </a:r>
            <a:r>
              <a:rPr sz="900">
                <a:solidFill>
                  <a:srgbClr val="FFFFFF"/>
                </a:solidFill>
                <a:latin typeface="Calibri"/>
                <a:cs typeface="Calibri"/>
              </a:rPr>
              <a:t>&amp; </a:t>
            </a:r>
            <a:r>
              <a:rPr sz="900" spc="-5">
                <a:solidFill>
                  <a:srgbClr val="FFFFFF"/>
                </a:solidFill>
                <a:latin typeface="Calibri"/>
                <a:cs typeface="Calibri"/>
              </a:rPr>
              <a:t>Instruction </a:t>
            </a:r>
            <a:r>
              <a:rPr sz="900" spc="-195">
                <a:solidFill>
                  <a:srgbClr val="FFFFFF"/>
                </a:solidFill>
                <a:latin typeface="Calibri"/>
                <a:cs typeface="Calibri"/>
              </a:rPr>
              <a:t> </a:t>
            </a:r>
            <a:r>
              <a:rPr sz="900" spc="-5">
                <a:solidFill>
                  <a:srgbClr val="FFFFFF"/>
                </a:solidFill>
                <a:latin typeface="Calibri"/>
                <a:cs typeface="Calibri"/>
              </a:rPr>
              <a:t>Signature</a:t>
            </a:r>
            <a:r>
              <a:rPr sz="900" spc="5">
                <a:solidFill>
                  <a:srgbClr val="FFFFFF"/>
                </a:solidFill>
                <a:latin typeface="Calibri"/>
                <a:cs typeface="Calibri"/>
              </a:rPr>
              <a:t> </a:t>
            </a:r>
            <a:r>
              <a:rPr sz="900">
                <a:solidFill>
                  <a:srgbClr val="FFFFFF"/>
                </a:solidFill>
                <a:latin typeface="Calibri"/>
                <a:cs typeface="Calibri"/>
              </a:rPr>
              <a:t>Program</a:t>
            </a:r>
            <a:endParaRPr sz="900">
              <a:latin typeface="Calibri"/>
              <a:cs typeface="Calibri"/>
            </a:endParaRPr>
          </a:p>
        </p:txBody>
      </p:sp>
      <p:grpSp>
        <p:nvGrpSpPr>
          <p:cNvPr id="25" name="object 25">
            <a:extLst>
              <a:ext uri="{FF2B5EF4-FFF2-40B4-BE49-F238E27FC236}">
                <a16:creationId xmlns:a16="http://schemas.microsoft.com/office/drawing/2014/main" id="{8B3DF3AB-B60B-4130-7F1B-9F053CA7E407}"/>
              </a:ext>
            </a:extLst>
          </p:cNvPr>
          <p:cNvGrpSpPr/>
          <p:nvPr/>
        </p:nvGrpSpPr>
        <p:grpSpPr>
          <a:xfrm>
            <a:off x="1552702" y="3621314"/>
            <a:ext cx="1889125" cy="831215"/>
            <a:chOff x="28701" y="3591814"/>
            <a:chExt cx="1889125" cy="831215"/>
          </a:xfrm>
        </p:grpSpPr>
        <p:sp>
          <p:nvSpPr>
            <p:cNvPr id="26" name="object 26">
              <a:extLst>
                <a:ext uri="{FF2B5EF4-FFF2-40B4-BE49-F238E27FC236}">
                  <a16:creationId xmlns:a16="http://schemas.microsoft.com/office/drawing/2014/main" id="{FAA67F5F-93C0-CE47-8C38-2E8470DCF6E7}"/>
                </a:ext>
              </a:extLst>
            </p:cNvPr>
            <p:cNvSpPr/>
            <p:nvPr/>
          </p:nvSpPr>
          <p:spPr>
            <a:xfrm>
              <a:off x="54101" y="3617214"/>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006EA9"/>
            </a:solidFill>
          </p:spPr>
          <p:txBody>
            <a:bodyPr wrap="square" lIns="0" tIns="0" rIns="0" bIns="0" rtlCol="0"/>
            <a:lstStyle/>
            <a:p>
              <a:endParaRPr/>
            </a:p>
          </p:txBody>
        </p:sp>
        <p:sp>
          <p:nvSpPr>
            <p:cNvPr id="27" name="object 27">
              <a:extLst>
                <a:ext uri="{FF2B5EF4-FFF2-40B4-BE49-F238E27FC236}">
                  <a16:creationId xmlns:a16="http://schemas.microsoft.com/office/drawing/2014/main" id="{A14D8746-46CD-A1C4-B1F4-0BE3E43CE340}"/>
                </a:ext>
              </a:extLst>
            </p:cNvPr>
            <p:cNvSpPr/>
            <p:nvPr/>
          </p:nvSpPr>
          <p:spPr>
            <a:xfrm>
              <a:off x="54101" y="3617214"/>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800">
              <a:solidFill>
                <a:srgbClr val="FFFFFF"/>
              </a:solidFill>
            </a:ln>
          </p:spPr>
          <p:txBody>
            <a:bodyPr wrap="square" lIns="0" tIns="0" rIns="0" bIns="0" rtlCol="0"/>
            <a:lstStyle/>
            <a:p>
              <a:endParaRPr/>
            </a:p>
          </p:txBody>
        </p:sp>
      </p:grpSp>
      <p:sp>
        <p:nvSpPr>
          <p:cNvPr id="28" name="object 28">
            <a:extLst>
              <a:ext uri="{FF2B5EF4-FFF2-40B4-BE49-F238E27FC236}">
                <a16:creationId xmlns:a16="http://schemas.microsoft.com/office/drawing/2014/main" id="{E9CDB204-3F78-622C-8430-A2587769F78E}"/>
              </a:ext>
            </a:extLst>
          </p:cNvPr>
          <p:cNvSpPr txBox="1"/>
          <p:nvPr/>
        </p:nvSpPr>
        <p:spPr>
          <a:xfrm>
            <a:off x="1832864" y="3716182"/>
            <a:ext cx="1321435" cy="667385"/>
          </a:xfrm>
          <a:prstGeom prst="rect">
            <a:avLst/>
          </a:prstGeom>
        </p:spPr>
        <p:txBody>
          <a:bodyPr vert="horz" wrap="square" lIns="0" tIns="12700" rIns="0" bIns="0" rtlCol="0">
            <a:spAutoFit/>
          </a:bodyPr>
          <a:lstStyle/>
          <a:p>
            <a:pPr marL="140335" marR="5080" indent="-128270">
              <a:spcBef>
                <a:spcPts val="100"/>
              </a:spcBef>
            </a:pPr>
            <a:r>
              <a:rPr sz="1200" b="1">
                <a:solidFill>
                  <a:srgbClr val="FFFFFF"/>
                </a:solidFill>
                <a:latin typeface="Calibri"/>
                <a:cs typeface="Calibri"/>
              </a:rPr>
              <a:t>Building</a:t>
            </a:r>
            <a:r>
              <a:rPr sz="1200" b="1" spc="-15">
                <a:solidFill>
                  <a:srgbClr val="FFFFFF"/>
                </a:solidFill>
                <a:latin typeface="Calibri"/>
                <a:cs typeface="Calibri"/>
              </a:rPr>
              <a:t> </a:t>
            </a:r>
            <a:r>
              <a:rPr sz="1200" b="1">
                <a:solidFill>
                  <a:srgbClr val="FFFFFF"/>
                </a:solidFill>
                <a:latin typeface="Calibri"/>
                <a:cs typeface="Calibri"/>
              </a:rPr>
              <a:t>a</a:t>
            </a:r>
            <a:r>
              <a:rPr sz="1200" b="1" spc="-40">
                <a:solidFill>
                  <a:srgbClr val="FFFFFF"/>
                </a:solidFill>
                <a:latin typeface="Calibri"/>
                <a:cs typeface="Calibri"/>
              </a:rPr>
              <a:t> </a:t>
            </a:r>
            <a:r>
              <a:rPr sz="1200" b="1">
                <a:solidFill>
                  <a:srgbClr val="FFFFFF"/>
                </a:solidFill>
                <a:latin typeface="Calibri"/>
                <a:cs typeface="Calibri"/>
              </a:rPr>
              <a:t>Culture</a:t>
            </a:r>
            <a:r>
              <a:rPr sz="1200" b="1" spc="-35">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spc="-5">
                <a:solidFill>
                  <a:srgbClr val="FFFFFF"/>
                </a:solidFill>
                <a:latin typeface="Calibri"/>
                <a:cs typeface="Calibri"/>
              </a:rPr>
              <a:t>Student</a:t>
            </a:r>
            <a:r>
              <a:rPr sz="1200" b="1" spc="-2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155575" marR="15875" indent="-128270">
              <a:spcBef>
                <a:spcPts val="10"/>
              </a:spcBef>
            </a:pPr>
            <a:r>
              <a:rPr sz="900" spc="-5">
                <a:solidFill>
                  <a:srgbClr val="FFFFFF"/>
                </a:solidFill>
                <a:latin typeface="Calibri"/>
                <a:cs typeface="Calibri"/>
              </a:rPr>
              <a:t>Whole Child </a:t>
            </a:r>
            <a:r>
              <a:rPr sz="900">
                <a:solidFill>
                  <a:srgbClr val="FFFFFF"/>
                </a:solidFill>
                <a:latin typeface="Calibri"/>
                <a:cs typeface="Calibri"/>
              </a:rPr>
              <a:t>&amp; </a:t>
            </a:r>
            <a:r>
              <a:rPr sz="900" spc="-5">
                <a:solidFill>
                  <a:srgbClr val="FFFFFF"/>
                </a:solidFill>
                <a:latin typeface="Calibri"/>
                <a:cs typeface="Calibri"/>
              </a:rPr>
              <a:t>Intervention </a:t>
            </a:r>
            <a:r>
              <a:rPr sz="900" spc="-190">
                <a:solidFill>
                  <a:srgbClr val="FFFFFF"/>
                </a:solidFill>
                <a:latin typeface="Calibri"/>
                <a:cs typeface="Calibri"/>
              </a:rPr>
              <a:t> </a:t>
            </a:r>
            <a:r>
              <a:rPr sz="900" spc="-5">
                <a:solidFill>
                  <a:srgbClr val="FFFFFF"/>
                </a:solidFill>
                <a:latin typeface="Calibri"/>
                <a:cs typeface="Calibri"/>
              </a:rPr>
              <a:t>Personalized Learning</a:t>
            </a:r>
            <a:endParaRPr sz="900">
              <a:latin typeface="Calibri"/>
              <a:cs typeface="Calibri"/>
            </a:endParaRPr>
          </a:p>
        </p:txBody>
      </p:sp>
      <p:grpSp>
        <p:nvGrpSpPr>
          <p:cNvPr id="29" name="object 29">
            <a:extLst>
              <a:ext uri="{FF2B5EF4-FFF2-40B4-BE49-F238E27FC236}">
                <a16:creationId xmlns:a16="http://schemas.microsoft.com/office/drawing/2014/main" id="{1D619829-8C88-6B84-2735-E0AF6CBF5933}"/>
              </a:ext>
            </a:extLst>
          </p:cNvPr>
          <p:cNvGrpSpPr/>
          <p:nvPr/>
        </p:nvGrpSpPr>
        <p:grpSpPr>
          <a:xfrm>
            <a:off x="1552702" y="4717310"/>
            <a:ext cx="1889125" cy="831215"/>
            <a:chOff x="28701" y="4618990"/>
            <a:chExt cx="1889125" cy="831215"/>
          </a:xfrm>
        </p:grpSpPr>
        <p:sp>
          <p:nvSpPr>
            <p:cNvPr id="30" name="object 30">
              <a:extLst>
                <a:ext uri="{FF2B5EF4-FFF2-40B4-BE49-F238E27FC236}">
                  <a16:creationId xmlns:a16="http://schemas.microsoft.com/office/drawing/2014/main" id="{ED7575A7-5C91-4D63-84DB-E0DD6907B506}"/>
                </a:ext>
              </a:extLst>
            </p:cNvPr>
            <p:cNvSpPr/>
            <p:nvPr/>
          </p:nvSpPr>
          <p:spPr>
            <a:xfrm>
              <a:off x="54101" y="4644390"/>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DF6A35"/>
            </a:solidFill>
          </p:spPr>
          <p:txBody>
            <a:bodyPr wrap="square" lIns="0" tIns="0" rIns="0" bIns="0" rtlCol="0"/>
            <a:lstStyle/>
            <a:p>
              <a:endParaRPr/>
            </a:p>
          </p:txBody>
        </p:sp>
        <p:sp>
          <p:nvSpPr>
            <p:cNvPr id="31" name="object 31">
              <a:extLst>
                <a:ext uri="{FF2B5EF4-FFF2-40B4-BE49-F238E27FC236}">
                  <a16:creationId xmlns:a16="http://schemas.microsoft.com/office/drawing/2014/main" id="{7CD6FE7B-B423-8064-B552-CB315BB4436B}"/>
                </a:ext>
              </a:extLst>
            </p:cNvPr>
            <p:cNvSpPr/>
            <p:nvPr/>
          </p:nvSpPr>
          <p:spPr>
            <a:xfrm>
              <a:off x="54101" y="4644390"/>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799">
              <a:solidFill>
                <a:srgbClr val="FFFFFF"/>
              </a:solidFill>
            </a:ln>
          </p:spPr>
          <p:txBody>
            <a:bodyPr wrap="square" lIns="0" tIns="0" rIns="0" bIns="0" rtlCol="0"/>
            <a:lstStyle/>
            <a:p>
              <a:endParaRPr/>
            </a:p>
          </p:txBody>
        </p:sp>
      </p:grpSp>
      <p:sp>
        <p:nvSpPr>
          <p:cNvPr id="32" name="object 32">
            <a:extLst>
              <a:ext uri="{FF2B5EF4-FFF2-40B4-BE49-F238E27FC236}">
                <a16:creationId xmlns:a16="http://schemas.microsoft.com/office/drawing/2014/main" id="{3E421F60-F461-6AC7-B940-519787071454}"/>
              </a:ext>
            </a:extLst>
          </p:cNvPr>
          <p:cNvSpPr txBox="1"/>
          <p:nvPr/>
        </p:nvSpPr>
        <p:spPr>
          <a:xfrm>
            <a:off x="1675892" y="4812814"/>
            <a:ext cx="1638300" cy="667385"/>
          </a:xfrm>
          <a:prstGeom prst="rect">
            <a:avLst/>
          </a:prstGeom>
        </p:spPr>
        <p:txBody>
          <a:bodyPr vert="horz" wrap="square" lIns="0" tIns="12700" rIns="0" bIns="0" rtlCol="0">
            <a:spAutoFit/>
          </a:bodyPr>
          <a:lstStyle/>
          <a:p>
            <a:pPr marL="337185" marR="5080" indent="-325120">
              <a:spcBef>
                <a:spcPts val="100"/>
              </a:spcBef>
            </a:pPr>
            <a:r>
              <a:rPr sz="1200" b="1">
                <a:solidFill>
                  <a:srgbClr val="FFFFFF"/>
                </a:solidFill>
                <a:latin typeface="Calibri"/>
                <a:cs typeface="Calibri"/>
              </a:rPr>
              <a:t>Equipping &amp; </a:t>
            </a:r>
            <a:r>
              <a:rPr sz="1200" b="1" spc="-5">
                <a:solidFill>
                  <a:srgbClr val="FFFFFF"/>
                </a:solidFill>
                <a:latin typeface="Calibri"/>
                <a:cs typeface="Calibri"/>
              </a:rPr>
              <a:t>Empowering </a:t>
            </a:r>
            <a:r>
              <a:rPr sz="1200" b="1" spc="-260">
                <a:solidFill>
                  <a:srgbClr val="FFFFFF"/>
                </a:solidFill>
                <a:latin typeface="Calibri"/>
                <a:cs typeface="Calibri"/>
              </a:rPr>
              <a:t> </a:t>
            </a:r>
            <a:r>
              <a:rPr sz="1200" b="1" spc="-5">
                <a:solidFill>
                  <a:srgbClr val="FFFFFF"/>
                </a:solidFill>
                <a:latin typeface="Calibri"/>
                <a:cs typeface="Calibri"/>
              </a:rPr>
              <a:t>Leaders</a:t>
            </a:r>
            <a:r>
              <a:rPr sz="1200" b="1" spc="-10">
                <a:solidFill>
                  <a:srgbClr val="FFFFFF"/>
                </a:solidFill>
                <a:latin typeface="Calibri"/>
                <a:cs typeface="Calibri"/>
              </a:rPr>
              <a:t> </a:t>
            </a:r>
            <a:r>
              <a:rPr sz="1200" b="1">
                <a:solidFill>
                  <a:srgbClr val="FFFFFF"/>
                </a:solidFill>
                <a:latin typeface="Calibri"/>
                <a:cs typeface="Calibri"/>
              </a:rPr>
              <a:t>&amp;</a:t>
            </a:r>
            <a:r>
              <a:rPr sz="1200" b="1" spc="-10">
                <a:solidFill>
                  <a:srgbClr val="FFFFFF"/>
                </a:solidFill>
                <a:latin typeface="Calibri"/>
                <a:cs typeface="Calibri"/>
              </a:rPr>
              <a:t> </a:t>
            </a:r>
            <a:r>
              <a:rPr sz="1200" b="1" spc="-5">
                <a:solidFill>
                  <a:srgbClr val="FFFFFF"/>
                </a:solidFill>
                <a:latin typeface="Calibri"/>
                <a:cs typeface="Calibri"/>
              </a:rPr>
              <a:t>Staff</a:t>
            </a:r>
            <a:endParaRPr sz="1200">
              <a:latin typeface="Calibri"/>
              <a:cs typeface="Calibri"/>
            </a:endParaRPr>
          </a:p>
          <a:p>
            <a:pPr marL="212090" marR="32384" indent="172085">
              <a:spcBef>
                <a:spcPts val="10"/>
              </a:spcBef>
            </a:pPr>
            <a:r>
              <a:rPr sz="900" spc="-5">
                <a:solidFill>
                  <a:srgbClr val="FFFFFF"/>
                </a:solidFill>
                <a:latin typeface="Calibri"/>
                <a:cs typeface="Calibri"/>
              </a:rPr>
              <a:t>Strategic Staff Support </a:t>
            </a:r>
            <a:r>
              <a:rPr sz="900">
                <a:solidFill>
                  <a:srgbClr val="FFFFFF"/>
                </a:solidFill>
                <a:latin typeface="Calibri"/>
                <a:cs typeface="Calibri"/>
              </a:rPr>
              <a:t> </a:t>
            </a:r>
            <a:r>
              <a:rPr sz="900" spc="-5">
                <a:solidFill>
                  <a:srgbClr val="FFFFFF"/>
                </a:solidFill>
                <a:latin typeface="Calibri"/>
                <a:cs typeface="Calibri"/>
              </a:rPr>
              <a:t>Equitable</a:t>
            </a:r>
            <a:r>
              <a:rPr sz="900">
                <a:solidFill>
                  <a:srgbClr val="FFFFFF"/>
                </a:solidFill>
                <a:latin typeface="Calibri"/>
                <a:cs typeface="Calibri"/>
              </a:rPr>
              <a:t> </a:t>
            </a:r>
            <a:r>
              <a:rPr sz="900" spc="-5">
                <a:solidFill>
                  <a:srgbClr val="FFFFFF"/>
                </a:solidFill>
                <a:latin typeface="Calibri"/>
                <a:cs typeface="Calibri"/>
              </a:rPr>
              <a:t>Resource</a:t>
            </a:r>
            <a:r>
              <a:rPr sz="900" spc="-20">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grpSp>
        <p:nvGrpSpPr>
          <p:cNvPr id="33" name="object 33">
            <a:extLst>
              <a:ext uri="{FF2B5EF4-FFF2-40B4-BE49-F238E27FC236}">
                <a16:creationId xmlns:a16="http://schemas.microsoft.com/office/drawing/2014/main" id="{9BF15019-CB10-6894-742D-006754B826FF}"/>
              </a:ext>
            </a:extLst>
          </p:cNvPr>
          <p:cNvGrpSpPr/>
          <p:nvPr/>
        </p:nvGrpSpPr>
        <p:grpSpPr>
          <a:xfrm>
            <a:off x="1552702" y="5753629"/>
            <a:ext cx="1889125" cy="831215"/>
            <a:chOff x="28701" y="5655309"/>
            <a:chExt cx="1889125" cy="831215"/>
          </a:xfrm>
        </p:grpSpPr>
        <p:sp>
          <p:nvSpPr>
            <p:cNvPr id="34" name="object 34">
              <a:extLst>
                <a:ext uri="{FF2B5EF4-FFF2-40B4-BE49-F238E27FC236}">
                  <a16:creationId xmlns:a16="http://schemas.microsoft.com/office/drawing/2014/main" id="{5EBCC8BD-1D0E-F155-ABA5-51EB909ABEF3}"/>
                </a:ext>
              </a:extLst>
            </p:cNvPr>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endParaRPr/>
            </a:p>
          </p:txBody>
        </p:sp>
        <p:sp>
          <p:nvSpPr>
            <p:cNvPr id="35" name="object 35">
              <a:extLst>
                <a:ext uri="{FF2B5EF4-FFF2-40B4-BE49-F238E27FC236}">
                  <a16:creationId xmlns:a16="http://schemas.microsoft.com/office/drawing/2014/main" id="{1185460D-A0D1-CCC5-5A92-BEAB644A2908}"/>
                </a:ext>
              </a:extLst>
            </p:cNvPr>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endParaRPr/>
            </a:p>
          </p:txBody>
        </p:sp>
      </p:grpSp>
      <p:sp>
        <p:nvSpPr>
          <p:cNvPr id="36" name="object 36">
            <a:extLst>
              <a:ext uri="{FF2B5EF4-FFF2-40B4-BE49-F238E27FC236}">
                <a16:creationId xmlns:a16="http://schemas.microsoft.com/office/drawing/2014/main" id="{756FC5C3-89CF-F387-AC19-C1631FF47961}"/>
              </a:ext>
            </a:extLst>
          </p:cNvPr>
          <p:cNvSpPr txBox="1"/>
          <p:nvPr/>
        </p:nvSpPr>
        <p:spPr>
          <a:xfrm>
            <a:off x="1832863" y="5849997"/>
            <a:ext cx="1454150" cy="667385"/>
          </a:xfrm>
          <a:prstGeom prst="rect">
            <a:avLst/>
          </a:prstGeom>
        </p:spPr>
        <p:txBody>
          <a:bodyPr vert="horz" wrap="square" lIns="0" tIns="12700" rIns="0" bIns="0" rtlCol="0">
            <a:spAutoFit/>
          </a:bodyPr>
          <a:lstStyle/>
          <a:p>
            <a:pPr marL="180340" marR="136525" indent="-167640">
              <a:spcBef>
                <a:spcPts val="100"/>
              </a:spcBef>
            </a:pPr>
            <a:r>
              <a:rPr sz="1200" b="1" spc="-5">
                <a:solidFill>
                  <a:srgbClr val="FFFFFF"/>
                </a:solidFill>
                <a:latin typeface="Calibri"/>
                <a:cs typeface="Calibri"/>
              </a:rPr>
              <a:t>Creating</a:t>
            </a:r>
            <a:r>
              <a:rPr sz="1200" b="1" spc="-25">
                <a:solidFill>
                  <a:srgbClr val="FFFFFF"/>
                </a:solidFill>
                <a:latin typeface="Calibri"/>
                <a:cs typeface="Calibri"/>
              </a:rPr>
              <a:t> </a:t>
            </a:r>
            <a:r>
              <a:rPr sz="1200" b="1">
                <a:solidFill>
                  <a:srgbClr val="FFFFFF"/>
                </a:solidFill>
                <a:latin typeface="Calibri"/>
                <a:cs typeface="Calibri"/>
              </a:rPr>
              <a:t>a</a:t>
            </a:r>
            <a:r>
              <a:rPr sz="1200" b="1" spc="-20">
                <a:solidFill>
                  <a:srgbClr val="FFFFFF"/>
                </a:solidFill>
                <a:latin typeface="Calibri"/>
                <a:cs typeface="Calibri"/>
              </a:rPr>
              <a:t> </a:t>
            </a:r>
            <a:r>
              <a:rPr sz="1200" b="1" spc="-5">
                <a:solidFill>
                  <a:srgbClr val="FFFFFF"/>
                </a:solidFill>
                <a:latin typeface="Calibri"/>
                <a:cs typeface="Calibri"/>
              </a:rPr>
              <a:t>System</a:t>
            </a:r>
            <a:r>
              <a:rPr sz="1200" b="1" spc="-30">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a:solidFill>
                  <a:srgbClr val="FFFFFF"/>
                </a:solidFill>
                <a:latin typeface="Calibri"/>
                <a:cs typeface="Calibri"/>
              </a:rPr>
              <a:t>School</a:t>
            </a:r>
            <a:r>
              <a:rPr sz="1200" b="1" spc="-1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43815" algn="ctr">
              <a:spcBef>
                <a:spcPts val="10"/>
              </a:spcBef>
            </a:pPr>
            <a:r>
              <a:rPr sz="900" spc="-5">
                <a:solidFill>
                  <a:srgbClr val="FFFFFF"/>
                </a:solidFill>
                <a:latin typeface="Calibri"/>
                <a:cs typeface="Calibri"/>
              </a:rPr>
              <a:t>Strategic</a:t>
            </a:r>
            <a:r>
              <a:rPr sz="900" spc="-20">
                <a:solidFill>
                  <a:srgbClr val="FFFFFF"/>
                </a:solidFill>
                <a:latin typeface="Calibri"/>
                <a:cs typeface="Calibri"/>
              </a:rPr>
              <a:t> </a:t>
            </a:r>
            <a:r>
              <a:rPr sz="900" spc="-5">
                <a:solidFill>
                  <a:srgbClr val="FFFFFF"/>
                </a:solidFill>
                <a:latin typeface="Calibri"/>
                <a:cs typeface="Calibri"/>
              </a:rPr>
              <a:t>Staff</a:t>
            </a:r>
            <a:r>
              <a:rPr sz="900" spc="-15">
                <a:solidFill>
                  <a:srgbClr val="FFFFFF"/>
                </a:solidFill>
                <a:latin typeface="Calibri"/>
                <a:cs typeface="Calibri"/>
              </a:rPr>
              <a:t> </a:t>
            </a:r>
            <a:r>
              <a:rPr sz="900" spc="-5">
                <a:solidFill>
                  <a:srgbClr val="FFFFFF"/>
                </a:solidFill>
                <a:latin typeface="Calibri"/>
                <a:cs typeface="Calibri"/>
              </a:rPr>
              <a:t>Support</a:t>
            </a:r>
            <a:endParaRPr sz="900">
              <a:latin typeface="Calibri"/>
              <a:cs typeface="Calibri"/>
            </a:endParaRPr>
          </a:p>
          <a:p>
            <a:pPr marL="42545" algn="ctr"/>
            <a:r>
              <a:rPr sz="900" spc="-5">
                <a:solidFill>
                  <a:srgbClr val="FFFFFF"/>
                </a:solidFill>
                <a:latin typeface="Calibri"/>
                <a:cs typeface="Calibri"/>
              </a:rPr>
              <a:t>Equitable</a:t>
            </a:r>
            <a:r>
              <a:rPr sz="900" spc="5">
                <a:solidFill>
                  <a:srgbClr val="FFFFFF"/>
                </a:solidFill>
                <a:latin typeface="Calibri"/>
                <a:cs typeface="Calibri"/>
              </a:rPr>
              <a:t> </a:t>
            </a:r>
            <a:r>
              <a:rPr sz="900" spc="-5">
                <a:solidFill>
                  <a:srgbClr val="FFFFFF"/>
                </a:solidFill>
                <a:latin typeface="Calibri"/>
                <a:cs typeface="Calibri"/>
              </a:rPr>
              <a:t>Resource</a:t>
            </a:r>
            <a:r>
              <a:rPr sz="900" spc="-15">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sp>
        <p:nvSpPr>
          <p:cNvPr id="39" name="object 3">
            <a:extLst>
              <a:ext uri="{FF2B5EF4-FFF2-40B4-BE49-F238E27FC236}">
                <a16:creationId xmlns:a16="http://schemas.microsoft.com/office/drawing/2014/main" id="{7CA096E4-959F-7C3A-908A-EF557705531A}"/>
              </a:ext>
            </a:extLst>
          </p:cNvPr>
          <p:cNvSpPr txBox="1"/>
          <p:nvPr/>
        </p:nvSpPr>
        <p:spPr>
          <a:xfrm>
            <a:off x="3586099" y="2471227"/>
            <a:ext cx="3485281" cy="693780"/>
          </a:xfrm>
          <a:prstGeom prst="rect">
            <a:avLst/>
          </a:prstGeom>
          <a:solidFill>
            <a:srgbClr val="F1F1F1"/>
          </a:solidFill>
        </p:spPr>
        <p:txBody>
          <a:bodyPr vert="horz" wrap="square" lIns="0" tIns="39370" rIns="0" bIns="0" rtlCol="0">
            <a:spAutoFit/>
          </a:bodyPr>
          <a:lstStyle/>
          <a:p>
            <a:pPr marL="92710">
              <a:spcBef>
                <a:spcPts val="310"/>
              </a:spcBef>
            </a:pPr>
            <a:r>
              <a:rPr sz="1000" b="1" spc="-5" dirty="0">
                <a:latin typeface="Calibri"/>
                <a:cs typeface="Calibri"/>
              </a:rPr>
              <a:t>1</a:t>
            </a:r>
            <a:r>
              <a:rPr lang="en-US" sz="1000" b="1" spc="-10" dirty="0">
                <a:latin typeface="Calibri"/>
                <a:cs typeface="Calibri"/>
              </a:rPr>
              <a:t>. </a:t>
            </a:r>
            <a:r>
              <a:rPr lang="en-US" sz="1000" b="1" dirty="0">
                <a:effectLst/>
                <a:latin typeface="Calibri" panose="020F0502020204030204" pitchFamily="34" charset="0"/>
                <a:ea typeface="Calibri" panose="020F0502020204030204" pitchFamily="34" charset="0"/>
                <a:cs typeface="Arial" panose="020B0604020202020204" pitchFamily="34" charset="0"/>
              </a:rPr>
              <a:t>Use data to inform instruction with a focus on both achievement and growth.</a:t>
            </a:r>
            <a:endParaRPr lang="en-US" sz="1000" b="1" spc="-10" dirty="0">
              <a:latin typeface="Calibri"/>
              <a:cs typeface="Calibri"/>
            </a:endParaRPr>
          </a:p>
          <a:p>
            <a:pPr marL="92710">
              <a:spcBef>
                <a:spcPts val="310"/>
              </a:spcBef>
            </a:pPr>
            <a:r>
              <a:rPr lang="en-US" sz="1000" b="1" spc="-10" dirty="0">
                <a:latin typeface="Calibri"/>
                <a:cs typeface="Calibri"/>
              </a:rPr>
              <a:t>2. Adhere to the scope and sequence of the Georgia Standard of Excellence and supplement with other resources.</a:t>
            </a:r>
            <a:endParaRPr sz="1000" dirty="0">
              <a:latin typeface="Calibri"/>
              <a:cs typeface="Calibri"/>
            </a:endParaRPr>
          </a:p>
        </p:txBody>
      </p:sp>
      <p:sp>
        <p:nvSpPr>
          <p:cNvPr id="40" name="object 4">
            <a:extLst>
              <a:ext uri="{FF2B5EF4-FFF2-40B4-BE49-F238E27FC236}">
                <a16:creationId xmlns:a16="http://schemas.microsoft.com/office/drawing/2014/main" id="{BD5E35BC-7CB7-51F9-EEBC-97CB93A1B5BC}"/>
              </a:ext>
            </a:extLst>
          </p:cNvPr>
          <p:cNvSpPr/>
          <p:nvPr/>
        </p:nvSpPr>
        <p:spPr>
          <a:xfrm>
            <a:off x="3491976" y="3311485"/>
            <a:ext cx="3579404" cy="1535447"/>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a:p>
        </p:txBody>
      </p:sp>
      <p:sp>
        <p:nvSpPr>
          <p:cNvPr id="41" name="object 5">
            <a:extLst>
              <a:ext uri="{FF2B5EF4-FFF2-40B4-BE49-F238E27FC236}">
                <a16:creationId xmlns:a16="http://schemas.microsoft.com/office/drawing/2014/main" id="{AEAA0BED-E994-9C9D-373B-3CBA90BF7F57}"/>
              </a:ext>
            </a:extLst>
          </p:cNvPr>
          <p:cNvSpPr txBox="1"/>
          <p:nvPr/>
        </p:nvSpPr>
        <p:spPr>
          <a:xfrm flipH="1">
            <a:off x="3491975" y="3266586"/>
            <a:ext cx="3579405" cy="1590179"/>
          </a:xfrm>
          <a:prstGeom prst="rect">
            <a:avLst/>
          </a:prstGeom>
        </p:spPr>
        <p:txBody>
          <a:bodyPr vert="horz" wrap="square" lIns="0" tIns="88900" rIns="0" bIns="0" rtlCol="0">
            <a:spAutoFit/>
          </a:bodyPr>
          <a:lstStyle/>
          <a:p>
            <a:pPr marL="241300" indent="-228600">
              <a:spcBef>
                <a:spcPts val="700"/>
              </a:spcBef>
              <a:buAutoNum type="arabicPeriod"/>
            </a:pPr>
            <a:r>
              <a:rPr lang="en-US" sz="1000" b="1" spc="-10" dirty="0">
                <a:latin typeface="Calibri"/>
                <a:cs typeface="Calibri"/>
              </a:rPr>
              <a:t>Create collaborative school culture that embraces diverse families that comprise MLE community.</a:t>
            </a:r>
          </a:p>
          <a:p>
            <a:pPr marL="241300" indent="-228600">
              <a:spcBef>
                <a:spcPts val="700"/>
              </a:spcBef>
              <a:buAutoNum type="arabicPeriod"/>
            </a:pPr>
            <a:r>
              <a:rPr lang="en-US" sz="1000" b="1" spc="-10" dirty="0">
                <a:latin typeface="Calibri"/>
                <a:cs typeface="Calibri"/>
              </a:rPr>
              <a:t>Build teacher capability to meet the diverse social, emotional and academic needs of students.</a:t>
            </a:r>
          </a:p>
          <a:p>
            <a:pPr marL="241300" indent="-228600">
              <a:spcBef>
                <a:spcPts val="700"/>
              </a:spcBef>
              <a:buAutoNum type="arabicPeriod"/>
            </a:pPr>
            <a:r>
              <a:rPr lang="en-US" sz="1000" b="1" spc="-10" dirty="0">
                <a:latin typeface="Calibri"/>
                <a:cs typeface="Calibri"/>
              </a:rPr>
              <a:t>Provide unique learning opportunities to cultivate students’ curiosity of learning.</a:t>
            </a:r>
          </a:p>
          <a:p>
            <a:pPr marL="241300" indent="-228600">
              <a:spcBef>
                <a:spcPts val="700"/>
              </a:spcBef>
              <a:buAutoNum type="arabicPeriod"/>
            </a:pPr>
            <a:r>
              <a:rPr lang="en-US" sz="1000" b="1" spc="-10" dirty="0">
                <a:latin typeface="Calibri"/>
                <a:cs typeface="Calibri"/>
              </a:rPr>
              <a:t>Prioritize students’ social and emotional growth as a means of ensuring future success.</a:t>
            </a:r>
            <a:endParaRPr sz="1000" dirty="0">
              <a:latin typeface="Calibri"/>
              <a:cs typeface="Calibri"/>
            </a:endParaRPr>
          </a:p>
        </p:txBody>
      </p:sp>
      <p:sp>
        <p:nvSpPr>
          <p:cNvPr id="43" name="object 6">
            <a:extLst>
              <a:ext uri="{FF2B5EF4-FFF2-40B4-BE49-F238E27FC236}">
                <a16:creationId xmlns:a16="http://schemas.microsoft.com/office/drawing/2014/main" id="{83E26601-29A2-C51E-3A54-E320262CD825}"/>
              </a:ext>
            </a:extLst>
          </p:cNvPr>
          <p:cNvSpPr txBox="1"/>
          <p:nvPr/>
        </p:nvSpPr>
        <p:spPr>
          <a:xfrm>
            <a:off x="3494288" y="4941015"/>
            <a:ext cx="3579405" cy="194925"/>
          </a:xfrm>
          <a:prstGeom prst="rect">
            <a:avLst/>
          </a:prstGeom>
          <a:solidFill>
            <a:srgbClr val="FAE3D3"/>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Equitably align school resources with MLE mission and vision.</a:t>
            </a:r>
            <a:endParaRPr sz="1000" dirty="0">
              <a:latin typeface="Calibri"/>
              <a:cs typeface="Calibri"/>
            </a:endParaRPr>
          </a:p>
        </p:txBody>
      </p:sp>
      <p:sp>
        <p:nvSpPr>
          <p:cNvPr id="44" name="object 7">
            <a:extLst>
              <a:ext uri="{FF2B5EF4-FFF2-40B4-BE49-F238E27FC236}">
                <a16:creationId xmlns:a16="http://schemas.microsoft.com/office/drawing/2014/main" id="{816A0297-13A1-D71F-9790-B804E6B69BDF}"/>
              </a:ext>
            </a:extLst>
          </p:cNvPr>
          <p:cNvSpPr txBox="1"/>
          <p:nvPr/>
        </p:nvSpPr>
        <p:spPr>
          <a:xfrm>
            <a:off x="3481644" y="5991823"/>
            <a:ext cx="3592049" cy="348813"/>
          </a:xfrm>
          <a:prstGeom prst="rect">
            <a:avLst/>
          </a:prstGeom>
          <a:solidFill>
            <a:srgbClr val="FFF1CC"/>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Provide an environment that retains, empowers, motivates and inspires teachers to utilize their individual strengths.</a:t>
            </a:r>
            <a:endParaRPr sz="1000" dirty="0">
              <a:latin typeface="Calibri"/>
              <a:cs typeface="Calibri"/>
            </a:endParaRPr>
          </a:p>
        </p:txBody>
      </p:sp>
    </p:spTree>
    <p:extLst>
      <p:ext uri="{BB962C8B-B14F-4D97-AF65-F5344CB8AC3E}">
        <p14:creationId xmlns:p14="http://schemas.microsoft.com/office/powerpoint/2010/main" val="3406291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a:t>Robert J. </a:t>
            </a:r>
            <a:r>
              <a:rPr lang="en-US" err="1"/>
              <a:t>Mckain</a:t>
            </a:r>
            <a:endParaRPr lang="en-US"/>
          </a:p>
          <a:p>
            <a:endParaRPr lang="en-US"/>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32</a:t>
            </a:fld>
            <a:endParaRPr lang="en-US">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dirty="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any updates to our strategic plan and the ranking our strategic priorities for the 2024-2025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33</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36810"/>
            <a:ext cx="5559552" cy="984380"/>
          </a:xfrm>
        </p:spPr>
        <p:txBody>
          <a:bodyPr/>
          <a:lstStyle/>
          <a:p>
            <a:r>
              <a:rPr lang="en-US" dirty="0">
                <a:solidFill>
                  <a:srgbClr val="FFFFFF"/>
                </a:solidFill>
              </a:rPr>
              <a:t>Principal’s Report</a:t>
            </a:r>
            <a:endParaRPr lang="en-US" dirty="0"/>
          </a:p>
        </p:txBody>
      </p:sp>
    </p:spTree>
    <p:extLst>
      <p:ext uri="{BB962C8B-B14F-4D97-AF65-F5344CB8AC3E}">
        <p14:creationId xmlns:p14="http://schemas.microsoft.com/office/powerpoint/2010/main" val="840187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 name="Freeform: Shape 209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1" name="Arc 210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103" name="Rectangle 2102">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5" name="Arc 210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FB890718-DB6A-6683-5991-2EA2A4404250}"/>
              </a:ext>
            </a:extLst>
          </p:cNvPr>
          <p:cNvSpPr>
            <a:spLocks noGrp="1"/>
          </p:cNvSpPr>
          <p:nvPr>
            <p:ph type="title"/>
          </p:nvPr>
        </p:nvSpPr>
        <p:spPr>
          <a:xfrm>
            <a:off x="5194852" y="934421"/>
            <a:ext cx="5130798" cy="2750419"/>
          </a:xfrm>
        </p:spPr>
        <p:txBody>
          <a:bodyPr vert="horz" lIns="91440" tIns="45720" rIns="91440" bIns="45720" rtlCol="0" anchor="b">
            <a:normAutofit/>
          </a:bodyPr>
          <a:lstStyle/>
          <a:p>
            <a:pPr algn="ctr"/>
            <a:r>
              <a:rPr lang="en-US" sz="6000" b="1" kern="1200" dirty="0">
                <a:solidFill>
                  <a:schemeClr val="tx1"/>
                </a:solidFill>
                <a:latin typeface="+mj-lt"/>
                <a:ea typeface="+mj-ea"/>
                <a:cs typeface="+mj-cs"/>
                <a:hlinkClick r:id="rId2"/>
              </a:rPr>
              <a:t>Security Grant Update</a:t>
            </a:r>
            <a:endParaRPr lang="en-US" sz="6000" b="1" kern="1200" dirty="0">
              <a:solidFill>
                <a:schemeClr val="tx1"/>
              </a:solidFill>
              <a:latin typeface="+mj-lt"/>
              <a:ea typeface="+mj-ea"/>
              <a:cs typeface="+mj-cs"/>
            </a:endParaRPr>
          </a:p>
        </p:txBody>
      </p:sp>
      <p:pic>
        <p:nvPicPr>
          <p:cNvPr id="2096" name="Graphic 2095" descr="Lock">
            <a:extLst>
              <a:ext uri="{FF2B5EF4-FFF2-40B4-BE49-F238E27FC236}">
                <a16:creationId xmlns:a16="http://schemas.microsoft.com/office/drawing/2014/main" id="{0F7E64B3-9079-3929-16AB-F17EA4BD7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107" name="Oval 2106">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630722" y="6356350"/>
            <a:ext cx="917808" cy="365125"/>
          </a:xfrm>
        </p:spPr>
        <p:txBody>
          <a:bodyPr vert="horz" lIns="91440" tIns="45720" rIns="91440" bIns="45720" rtlCol="0" anchor="ctr">
            <a:normAutofit/>
          </a:bodyPr>
          <a:lstStyle/>
          <a:p>
            <a:pPr>
              <a:spcAft>
                <a:spcPts val="600"/>
              </a:spcAft>
            </a:pPr>
            <a:fld id="{294A09A9-5501-47C1-A89A-A340965A2BE2}" type="slidenum">
              <a:rPr lang="en-US">
                <a:solidFill>
                  <a:prstClr val="black">
                    <a:tint val="75000"/>
                  </a:prstClr>
                </a:solidFill>
              </a:rPr>
              <a:pPr>
                <a:spcAft>
                  <a:spcPts val="600"/>
                </a:spcAft>
              </a:pPr>
              <a:t>35</a:t>
            </a:fld>
            <a:endParaRPr lang="en-US">
              <a:solidFill>
                <a:prstClr val="black">
                  <a:tint val="75000"/>
                </a:prstClr>
              </a:solidFill>
            </a:endParaRPr>
          </a:p>
        </p:txBody>
      </p:sp>
    </p:spTree>
    <p:extLst>
      <p:ext uri="{BB962C8B-B14F-4D97-AF65-F5344CB8AC3E}">
        <p14:creationId xmlns:p14="http://schemas.microsoft.com/office/powerpoint/2010/main" val="422246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36</a:t>
            </a:fld>
            <a:endParaRPr lang="en-US" noProof="0"/>
          </a:p>
        </p:txBody>
      </p:sp>
      <p:sp>
        <p:nvSpPr>
          <p:cNvPr id="7" name="TextBox 6">
            <a:extLst>
              <a:ext uri="{FF2B5EF4-FFF2-40B4-BE49-F238E27FC236}">
                <a16:creationId xmlns:a16="http://schemas.microsoft.com/office/drawing/2014/main" id="{434E6B83-4595-DE52-16FD-AE8108AD6B33}"/>
              </a:ext>
            </a:extLst>
          </p:cNvPr>
          <p:cNvSpPr txBox="1"/>
          <p:nvPr/>
        </p:nvSpPr>
        <p:spPr>
          <a:xfrm>
            <a:off x="485384" y="266536"/>
            <a:ext cx="10487415" cy="2768258"/>
          </a:xfrm>
          <a:prstGeom prst="rect">
            <a:avLst/>
          </a:prstGeom>
          <a:noFill/>
        </p:spPr>
        <p:txBody>
          <a:bodyPr wrap="square">
            <a:spAutoFit/>
          </a:bodyPr>
          <a:lstStyle/>
          <a:p>
            <a:pPr rtl="0">
              <a:lnSpc>
                <a:spcPct val="150000"/>
              </a:lnSpc>
            </a:pPr>
            <a:r>
              <a:rPr lang="en-US" sz="2800" b="1" i="0" u="sng" strike="noStrike" dirty="0">
                <a:solidFill>
                  <a:srgbClr val="000000"/>
                </a:solidFill>
                <a:effectLst/>
                <a:latin typeface="Didact Gothic" panose="00000500000000000000" pitchFamily="2" charset="0"/>
              </a:rPr>
              <a:t>Literacy Leaders</a:t>
            </a:r>
          </a:p>
          <a:p>
            <a:pPr rtl="0">
              <a:lnSpc>
                <a:spcPct val="150000"/>
              </a:lnSpc>
            </a:pPr>
            <a:r>
              <a:rPr lang="en-US" sz="1800" b="0" i="0" u="none" strike="noStrike" dirty="0">
                <a:solidFill>
                  <a:srgbClr val="000000"/>
                </a:solidFill>
                <a:effectLst/>
                <a:latin typeface="Didact Gothic" panose="00000500000000000000" pitchFamily="2" charset="0"/>
              </a:rPr>
              <a:t>We were honored to receive three recognitions from the GADOE related to our Georgia Milestones achievement in English Language Arts from the Spring 2024 administration! </a:t>
            </a:r>
            <a:endParaRPr lang="en-US" b="0" dirty="0">
              <a:effectLst/>
            </a:endParaRPr>
          </a:p>
          <a:p>
            <a:pPr marL="285750" indent="-285750" rtl="0" fontAlgn="base">
              <a:lnSpc>
                <a:spcPct val="150000"/>
              </a:lnSpc>
              <a:buFont typeface="Arial" panose="020B0604020202020204" pitchFamily="34" charset="0"/>
              <a:buChar char="•"/>
            </a:pPr>
            <a:r>
              <a:rPr lang="en-US" sz="1800" b="0" i="0" u="none" strike="noStrike" dirty="0">
                <a:solidFill>
                  <a:srgbClr val="000000"/>
                </a:solidFill>
                <a:effectLst/>
                <a:latin typeface="Didact Gothic" panose="00000500000000000000" pitchFamily="2" charset="0"/>
              </a:rPr>
              <a:t>Our 3rd grade received a Proficiency Award with 80% of students meeting proficiency. </a:t>
            </a:r>
          </a:p>
          <a:p>
            <a:pPr marL="285750" indent="-285750" rtl="0" fontAlgn="base">
              <a:lnSpc>
                <a:spcPct val="150000"/>
              </a:lnSpc>
              <a:buFont typeface="Arial" panose="020B0604020202020204" pitchFamily="34" charset="0"/>
              <a:buChar char="•"/>
            </a:pPr>
            <a:r>
              <a:rPr lang="en-US" sz="1800" b="0" i="0" u="none" strike="noStrike" dirty="0">
                <a:solidFill>
                  <a:srgbClr val="000000"/>
                </a:solidFill>
                <a:effectLst/>
                <a:latin typeface="Didact Gothic" panose="00000500000000000000" pitchFamily="2" charset="0"/>
              </a:rPr>
              <a:t>Our 4th grade received a Proficiency Award with 85% of students meeting proficiency. </a:t>
            </a:r>
          </a:p>
          <a:p>
            <a:pPr marL="285750" indent="-285750" rtl="0" fontAlgn="base">
              <a:lnSpc>
                <a:spcPct val="150000"/>
              </a:lnSpc>
              <a:buFont typeface="Arial" panose="020B0604020202020204" pitchFamily="34" charset="0"/>
              <a:buChar char="•"/>
            </a:pPr>
            <a:r>
              <a:rPr lang="en-US" sz="1800" b="0" i="0" u="none" strike="noStrike" dirty="0">
                <a:solidFill>
                  <a:srgbClr val="000000"/>
                </a:solidFill>
                <a:effectLst/>
                <a:latin typeface="Didact Gothic" panose="00000500000000000000" pitchFamily="2" charset="0"/>
              </a:rPr>
              <a:t>And, our 5th grade received an Outstanding Award with 94% of students meeting proficiency!</a:t>
            </a:r>
          </a:p>
        </p:txBody>
      </p:sp>
      <p:pic>
        <p:nvPicPr>
          <p:cNvPr id="11" name="Picture 10" descr="A group of people standing in front of a yellow curtain&#10;&#10;Description automatically generated">
            <a:extLst>
              <a:ext uri="{FF2B5EF4-FFF2-40B4-BE49-F238E27FC236}">
                <a16:creationId xmlns:a16="http://schemas.microsoft.com/office/drawing/2014/main" id="{C890EA59-61C4-3399-A5BC-62B6C473ADF0}"/>
              </a:ext>
            </a:extLst>
          </p:cNvPr>
          <p:cNvPicPr>
            <a:picLocks noChangeAspect="1"/>
          </p:cNvPicPr>
          <p:nvPr/>
        </p:nvPicPr>
        <p:blipFill>
          <a:blip r:embed="rId2"/>
          <a:stretch>
            <a:fillRect/>
          </a:stretch>
        </p:blipFill>
        <p:spPr>
          <a:xfrm>
            <a:off x="3802380" y="3117850"/>
            <a:ext cx="4587240" cy="3238500"/>
          </a:xfrm>
          <a:prstGeom prst="rect">
            <a:avLst/>
          </a:prstGeom>
        </p:spPr>
      </p:pic>
    </p:spTree>
    <p:extLst>
      <p:ext uri="{BB962C8B-B14F-4D97-AF65-F5344CB8AC3E}">
        <p14:creationId xmlns:p14="http://schemas.microsoft.com/office/powerpoint/2010/main" val="962258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CAE7E-1602-9387-B43F-7455D43F4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4F668-A185-995D-3EC1-440DDA249E7D}"/>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D4F918C9-F668-B413-FEE2-BF9A7D3F10E1}"/>
              </a:ext>
            </a:extLst>
          </p:cNvPr>
          <p:cNvSpPr>
            <a:spLocks noGrp="1"/>
          </p:cNvSpPr>
          <p:nvPr>
            <p:ph type="sldNum" sz="quarter" idx="12"/>
          </p:nvPr>
        </p:nvSpPr>
        <p:spPr/>
        <p:txBody>
          <a:bodyPr/>
          <a:lstStyle/>
          <a:p>
            <a:pPr lvl="0"/>
            <a:fld id="{D76B855D-E9CC-4FF8-AD85-6CDC7B89A0DE}" type="slidenum">
              <a:rPr lang="en-US" noProof="0" smtClean="0"/>
              <a:pPr lvl="0"/>
              <a:t>37</a:t>
            </a:fld>
            <a:endParaRPr lang="en-US" noProof="0"/>
          </a:p>
        </p:txBody>
      </p:sp>
    </p:spTree>
    <p:extLst>
      <p:ext uri="{BB962C8B-B14F-4D97-AF65-F5344CB8AC3E}">
        <p14:creationId xmlns:p14="http://schemas.microsoft.com/office/powerpoint/2010/main" val="107319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21818" y="1511373"/>
            <a:ext cx="5977563" cy="4563229"/>
          </a:xfrm>
        </p:spPr>
        <p:txBody>
          <a:bodyPr>
            <a:normAutofit fontScale="92500" lnSpcReduction="10000"/>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b="1" dirty="0"/>
          </a:p>
          <a:p>
            <a:pPr marL="0" indent="0">
              <a:lnSpc>
                <a:spcPct val="100000"/>
              </a:lnSpc>
              <a:spcBef>
                <a:spcPts val="0"/>
              </a:spcBef>
              <a:buNone/>
            </a:pPr>
            <a:endParaRPr lang="en-US" b="1" dirty="0"/>
          </a:p>
          <a:p>
            <a:pPr marL="0" indent="0">
              <a:lnSpc>
                <a:spcPct val="100000"/>
              </a:lnSpc>
              <a:spcBef>
                <a:spcPts val="0"/>
              </a:spcBef>
              <a:buNone/>
            </a:pPr>
            <a:r>
              <a:rPr lang="en-US" b="1" dirty="0"/>
              <a:t>Georgia Milestones Math Data</a:t>
            </a:r>
            <a:endParaRPr lang="en-US" dirty="0"/>
          </a:p>
          <a:p>
            <a:pPr>
              <a:lnSpc>
                <a:spcPct val="100000"/>
              </a:lnSpc>
              <a:spcBef>
                <a:spcPts val="0"/>
              </a:spcBef>
            </a:pPr>
            <a:endParaRPr lang="en-US" b="1" dirty="0"/>
          </a:p>
          <a:p>
            <a:pPr marL="0" indent="0">
              <a:lnSpc>
                <a:spcPct val="100000"/>
              </a:lnSpc>
              <a:spcBef>
                <a:spcPts val="0"/>
              </a:spcBef>
              <a:buNone/>
            </a:pPr>
            <a:endParaRPr lang="en-US" b="1"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Action Plan</a:t>
            </a:r>
          </a:p>
          <a:p>
            <a:pPr marL="0" indent="0">
              <a:lnSpc>
                <a:spcPct val="100000"/>
              </a:lnSpc>
              <a:spcBef>
                <a:spcPts val="0"/>
              </a:spcBef>
              <a:buNone/>
            </a:pPr>
            <a:endParaRPr lang="en-US" dirty="0"/>
          </a:p>
          <a:p>
            <a:pPr marL="0" indent="0">
              <a:lnSpc>
                <a:spcPct val="100000"/>
              </a:lnSpc>
              <a:spcBef>
                <a:spcPts val="0"/>
              </a:spcBef>
              <a:buNone/>
            </a:pPr>
            <a:r>
              <a:rPr lang="en-US" b="1" dirty="0"/>
              <a:t>Strategic Plan Alignment &amp; Update</a:t>
            </a:r>
          </a:p>
          <a:p>
            <a:pPr marL="0" indent="0">
              <a:lnSpc>
                <a:spcPct val="100000"/>
              </a:lnSpc>
              <a:spcBef>
                <a:spcPts val="0"/>
              </a:spcBef>
              <a:buNone/>
            </a:pPr>
            <a:endParaRPr lang="en-US" b="1" dirty="0"/>
          </a:p>
          <a:p>
            <a:pPr marL="0" indent="0">
              <a:lnSpc>
                <a:spcPct val="100000"/>
              </a:lnSpc>
              <a:spcBef>
                <a:spcPts val="0"/>
              </a:spcBef>
              <a:buNone/>
            </a:pPr>
            <a:endParaRPr lang="en-US" b="1" dirty="0"/>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Current</a:t>
            </a:r>
            <a:br>
              <a:rPr lang="en-US">
                <a:solidFill>
                  <a:srgbClr val="FFFFFF"/>
                </a:solidFill>
              </a:rPr>
            </a:br>
            <a:r>
              <a:rPr lang="en-US">
                <a:solidFill>
                  <a:srgbClr val="FFFFFF"/>
                </a:solidFill>
              </a:rPr>
              <a:t>Strategic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2021-2025</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8533" y="2277536"/>
            <a:ext cx="2549160" cy="197490"/>
          </a:xfrm>
          <a:prstGeom prst="rect">
            <a:avLst/>
          </a:prstGeom>
        </p:spPr>
        <p:txBody>
          <a:bodyPr vert="horz" wrap="square" lIns="0" tIns="12700" rIns="0" bIns="0" rtlCol="0">
            <a:spAutoFit/>
          </a:bodyPr>
          <a:lstStyle/>
          <a:p>
            <a:pPr marL="495934" marR="5080" indent="-483870">
              <a:spcBef>
                <a:spcPts val="100"/>
              </a:spcBef>
            </a:pPr>
            <a:r>
              <a:rPr sz="1200" b="1" i="1" spc="-5" dirty="0">
                <a:solidFill>
                  <a:srgbClr val="151515"/>
                </a:solidFill>
                <a:latin typeface="Calibri"/>
                <a:cs typeface="Calibri"/>
              </a:rPr>
              <a:t>APS </a:t>
            </a:r>
            <a:r>
              <a:rPr sz="1200" b="1" i="1" dirty="0">
                <a:solidFill>
                  <a:srgbClr val="151515"/>
                </a:solidFill>
                <a:latin typeface="Calibri"/>
                <a:cs typeface="Calibri"/>
              </a:rPr>
              <a:t>Strategic </a:t>
            </a:r>
            <a:r>
              <a:rPr sz="1200" b="1" i="1" spc="-5" dirty="0">
                <a:solidFill>
                  <a:srgbClr val="151515"/>
                </a:solidFill>
                <a:latin typeface="Calibri"/>
                <a:cs typeface="Calibri"/>
              </a:rPr>
              <a:t>Priorities </a:t>
            </a:r>
            <a:r>
              <a:rPr sz="1200" b="1" i="1" dirty="0">
                <a:solidFill>
                  <a:srgbClr val="151515"/>
                </a:solidFill>
                <a:latin typeface="Calibri"/>
                <a:cs typeface="Calibri"/>
              </a:rPr>
              <a:t>&amp; </a:t>
            </a:r>
            <a:r>
              <a:rPr sz="1200" b="1" i="1" spc="-260" dirty="0">
                <a:solidFill>
                  <a:srgbClr val="151515"/>
                </a:solidFill>
                <a:latin typeface="Calibri"/>
                <a:cs typeface="Calibri"/>
              </a:rPr>
              <a:t> </a:t>
            </a:r>
            <a:r>
              <a:rPr sz="1200" b="1" i="1" spc="-5" dirty="0">
                <a:solidFill>
                  <a:srgbClr val="151515"/>
                </a:solidFill>
                <a:latin typeface="Calibri"/>
                <a:cs typeface="Calibri"/>
              </a:rPr>
              <a:t>Initiatives</a:t>
            </a:r>
            <a:endParaRPr sz="1200" dirty="0">
              <a:latin typeface="Calibri"/>
              <a:cs typeface="Calibri"/>
            </a:endParaRPr>
          </a:p>
        </p:txBody>
      </p:sp>
      <p:sp>
        <p:nvSpPr>
          <p:cNvPr id="3" name="object 3"/>
          <p:cNvSpPr txBox="1"/>
          <p:nvPr/>
        </p:nvSpPr>
        <p:spPr>
          <a:xfrm>
            <a:off x="7175928" y="2454967"/>
            <a:ext cx="4448685" cy="424475"/>
          </a:xfrm>
          <a:prstGeom prst="rect">
            <a:avLst/>
          </a:prstGeom>
          <a:solidFill>
            <a:srgbClr val="F1F1F1"/>
          </a:solidFill>
        </p:spPr>
        <p:txBody>
          <a:bodyPr vert="horz" wrap="square" lIns="0" tIns="39370" rIns="0" bIns="0" rtlCol="0">
            <a:spAutoFit/>
          </a:bodyPr>
          <a:lstStyle/>
          <a:p>
            <a:pPr marL="92710">
              <a:spcBef>
                <a:spcPts val="310"/>
              </a:spcBef>
            </a:pPr>
            <a:r>
              <a:rPr sz="1000" b="1" spc="-5" dirty="0">
                <a:latin typeface="Calibri"/>
                <a:cs typeface="Calibri"/>
              </a:rPr>
              <a:t>1</a:t>
            </a:r>
            <a:r>
              <a:rPr lang="en-US" sz="1000" b="1" spc="-10" dirty="0">
                <a:latin typeface="Calibri"/>
                <a:cs typeface="Calibri"/>
              </a:rPr>
              <a:t>. Hold monthly data digs led by administration.</a:t>
            </a:r>
            <a:endParaRPr sz="1000" dirty="0">
              <a:latin typeface="Calibri"/>
              <a:cs typeface="Calibri"/>
            </a:endParaRPr>
          </a:p>
          <a:p>
            <a:pPr marL="92710">
              <a:spcBef>
                <a:spcPts val="605"/>
              </a:spcBef>
            </a:pPr>
            <a:r>
              <a:rPr lang="en-US" sz="1000" b="1" spc="-5" dirty="0">
                <a:latin typeface="Calibri"/>
                <a:cs typeface="Calibri"/>
              </a:rPr>
              <a:t>2. Weekly lesson planning and internalization led by instructional coaches.</a:t>
            </a:r>
            <a:endParaRPr sz="1000" dirty="0">
              <a:latin typeface="Calibri"/>
              <a:cs typeface="Calibri"/>
            </a:endParaRPr>
          </a:p>
        </p:txBody>
      </p:sp>
      <p:sp>
        <p:nvSpPr>
          <p:cNvPr id="4" name="object 4"/>
          <p:cNvSpPr/>
          <p:nvPr/>
        </p:nvSpPr>
        <p:spPr>
          <a:xfrm>
            <a:off x="7181844" y="2936655"/>
            <a:ext cx="4448685" cy="1919468"/>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a:p>
        </p:txBody>
      </p:sp>
      <p:sp>
        <p:nvSpPr>
          <p:cNvPr id="5" name="object 5"/>
          <p:cNvSpPr txBox="1"/>
          <p:nvPr/>
        </p:nvSpPr>
        <p:spPr>
          <a:xfrm>
            <a:off x="7181845" y="2950545"/>
            <a:ext cx="4385455" cy="1897955"/>
          </a:xfrm>
          <a:prstGeom prst="rect">
            <a:avLst/>
          </a:prstGeom>
        </p:spPr>
        <p:txBody>
          <a:bodyPr vert="horz" wrap="square" lIns="0" tIns="88900" rIns="0" bIns="0" rtlCol="0">
            <a:spAutoFit/>
          </a:bodyPr>
          <a:lstStyle/>
          <a:p>
            <a:pPr marL="241300" indent="-228600">
              <a:spcBef>
                <a:spcPts val="700"/>
              </a:spcBef>
              <a:buAutoNum type="arabicPeriod"/>
            </a:pPr>
            <a:r>
              <a:rPr lang="en-US" sz="1000" b="1" spc="-10" dirty="0">
                <a:latin typeface="Calibri"/>
                <a:cs typeface="Calibri"/>
              </a:rPr>
              <a:t>Created a new Equity, Diversity, and Inclusion Committee on MLE PTA.</a:t>
            </a:r>
          </a:p>
          <a:p>
            <a:pPr marL="241300" indent="-228600">
              <a:spcBef>
                <a:spcPts val="700"/>
              </a:spcBef>
              <a:buAutoNum type="arabicPeriod"/>
            </a:pPr>
            <a:r>
              <a:rPr lang="en-US" sz="1000" b="1" spc="-10" dirty="0">
                <a:latin typeface="Calibri"/>
                <a:cs typeface="Calibri"/>
              </a:rPr>
              <a:t>Provide equity and anti-bias training for all staff members.</a:t>
            </a:r>
          </a:p>
          <a:p>
            <a:pPr marL="241300" indent="-228600">
              <a:spcBef>
                <a:spcPts val="700"/>
              </a:spcBef>
              <a:buAutoNum type="arabicPeriod"/>
            </a:pPr>
            <a:r>
              <a:rPr lang="en-US" sz="1000" b="1" spc="-10" dirty="0">
                <a:latin typeface="Calibri"/>
                <a:cs typeface="Calibri"/>
              </a:rPr>
              <a:t>Engage students in weekly STEAM activities, Science Fair, Science Night, Spelling Bee, Math Family Night, Inclusive School’s Week, No Place for Hate Week, Red Ribbon Week, Black History Celebration, Girls on the Run, LEEP </a:t>
            </a:r>
            <a:r>
              <a:rPr lang="en-US" sz="1000" b="1" spc="-10" dirty="0" err="1">
                <a:latin typeface="Calibri"/>
                <a:cs typeface="Calibri"/>
              </a:rPr>
              <a:t>aftershool</a:t>
            </a:r>
            <a:r>
              <a:rPr lang="en-US" sz="1000" b="1" spc="-10" dirty="0">
                <a:latin typeface="Calibri"/>
                <a:cs typeface="Calibri"/>
              </a:rPr>
              <a:t> activities, and Helen Ruffin Reaching Bowl.</a:t>
            </a:r>
          </a:p>
          <a:p>
            <a:pPr marL="241300" indent="-228600">
              <a:spcBef>
                <a:spcPts val="700"/>
              </a:spcBef>
              <a:buAutoNum type="arabicPeriod"/>
            </a:pPr>
            <a:r>
              <a:rPr lang="en-US" sz="1000" b="1" spc="-10" dirty="0">
                <a:latin typeface="Calibri"/>
                <a:cs typeface="Calibri"/>
              </a:rPr>
              <a:t>Administer BASC to screen for students who need additional support. Implement small group and individual </a:t>
            </a:r>
            <a:r>
              <a:rPr lang="en-US" sz="1000" b="1" spc="-10" dirty="0" err="1">
                <a:latin typeface="Calibri"/>
                <a:cs typeface="Calibri"/>
              </a:rPr>
              <a:t>couseling</a:t>
            </a:r>
            <a:r>
              <a:rPr lang="en-US" sz="1000" b="1" spc="-10" dirty="0">
                <a:latin typeface="Calibri"/>
                <a:cs typeface="Calibri"/>
              </a:rPr>
              <a:t> sessions. Dedicate 15 protected minutes for Morning Meeting and Second Step lessons that focus on social and emotional growth.</a:t>
            </a:r>
            <a:endParaRPr sz="1000" dirty="0">
              <a:latin typeface="Calibri"/>
              <a:cs typeface="Calibri"/>
            </a:endParaRPr>
          </a:p>
        </p:txBody>
      </p:sp>
      <p:sp>
        <p:nvSpPr>
          <p:cNvPr id="6" name="object 6"/>
          <p:cNvSpPr txBox="1"/>
          <p:nvPr/>
        </p:nvSpPr>
        <p:spPr>
          <a:xfrm>
            <a:off x="7175928" y="4958700"/>
            <a:ext cx="4448685" cy="887422"/>
          </a:xfrm>
          <a:prstGeom prst="rect">
            <a:avLst/>
          </a:prstGeom>
          <a:solidFill>
            <a:srgbClr val="FAE3D3"/>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Mary Lin Foundation grants must be screened and approved.</a:t>
            </a:r>
          </a:p>
          <a:p>
            <a:pPr marL="321310" indent="-228600">
              <a:spcBef>
                <a:spcPts val="320"/>
              </a:spcBef>
              <a:buAutoNum type="arabicPeriod"/>
            </a:pPr>
            <a:r>
              <a:rPr lang="en-US" sz="1000" b="1" spc="-5" dirty="0">
                <a:latin typeface="Calibri"/>
                <a:cs typeface="Calibri"/>
              </a:rPr>
              <a:t>Additional support staff hired (nurse, hourly intervention teachers, full-time substitutes, etc.</a:t>
            </a:r>
          </a:p>
          <a:p>
            <a:pPr marL="321310" indent="-228600">
              <a:spcBef>
                <a:spcPts val="320"/>
              </a:spcBef>
              <a:buAutoNum type="arabicPeriod"/>
            </a:pPr>
            <a:r>
              <a:rPr lang="en-US" sz="1000" b="1" spc="-5" dirty="0">
                <a:latin typeface="Calibri"/>
                <a:cs typeface="Calibri"/>
              </a:rPr>
              <a:t>Provide professional learning opportunities to empower and equip teachers to work with diverse population.</a:t>
            </a:r>
            <a:endParaRPr sz="1000" dirty="0">
              <a:latin typeface="Calibri"/>
              <a:cs typeface="Calibri"/>
            </a:endParaRPr>
          </a:p>
        </p:txBody>
      </p:sp>
      <p:sp>
        <p:nvSpPr>
          <p:cNvPr id="7" name="object 7"/>
          <p:cNvSpPr txBox="1"/>
          <p:nvPr/>
        </p:nvSpPr>
        <p:spPr>
          <a:xfrm>
            <a:off x="7175928" y="5991823"/>
            <a:ext cx="4448685" cy="541174"/>
          </a:xfrm>
          <a:prstGeom prst="rect">
            <a:avLst/>
          </a:prstGeom>
          <a:solidFill>
            <a:srgbClr val="FFF1CC"/>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System of accountability for school-based leaders.</a:t>
            </a:r>
          </a:p>
          <a:p>
            <a:pPr marL="321310" indent="-228600">
              <a:spcBef>
                <a:spcPts val="320"/>
              </a:spcBef>
              <a:buAutoNum type="arabicPeriod"/>
            </a:pPr>
            <a:r>
              <a:rPr lang="en-US" sz="1000" b="1" spc="-5" dirty="0">
                <a:latin typeface="Calibri"/>
                <a:cs typeface="Calibri"/>
              </a:rPr>
              <a:t>Leadership and professional learning opportunities for all staff members based on strengths.</a:t>
            </a:r>
            <a:endParaRPr sz="1000" dirty="0">
              <a:latin typeface="Calibri"/>
              <a:cs typeface="Calibri"/>
            </a:endParaRPr>
          </a:p>
        </p:txBody>
      </p:sp>
      <p:sp>
        <p:nvSpPr>
          <p:cNvPr id="8" name="object 8"/>
          <p:cNvSpPr txBox="1"/>
          <p:nvPr/>
        </p:nvSpPr>
        <p:spPr>
          <a:xfrm>
            <a:off x="5587746" y="23240"/>
            <a:ext cx="2199402" cy="228268"/>
          </a:xfrm>
          <a:prstGeom prst="rect">
            <a:avLst/>
          </a:prstGeom>
        </p:spPr>
        <p:txBody>
          <a:bodyPr vert="horz" wrap="square" lIns="0" tIns="12700" rIns="0" bIns="0" rtlCol="0">
            <a:spAutoFit/>
          </a:bodyPr>
          <a:lstStyle/>
          <a:p>
            <a:pPr marL="12700">
              <a:spcBef>
                <a:spcPts val="100"/>
              </a:spcBef>
            </a:pPr>
            <a:r>
              <a:rPr lang="en-US" sz="1400" b="1" dirty="0">
                <a:solidFill>
                  <a:srgbClr val="151515"/>
                </a:solidFill>
                <a:latin typeface="Calibri"/>
                <a:cs typeface="Calibri"/>
              </a:rPr>
              <a:t>Mary Lin Elementary School</a:t>
            </a:r>
            <a:endParaRPr sz="1400" dirty="0">
              <a:latin typeface="Calibri"/>
              <a:cs typeface="Calibri"/>
            </a:endParaRPr>
          </a:p>
        </p:txBody>
      </p:sp>
      <p:sp>
        <p:nvSpPr>
          <p:cNvPr id="9" name="object 9"/>
          <p:cNvSpPr txBox="1"/>
          <p:nvPr/>
        </p:nvSpPr>
        <p:spPr>
          <a:xfrm>
            <a:off x="1595730" y="980693"/>
            <a:ext cx="875665" cy="197490"/>
          </a:xfrm>
          <a:prstGeom prst="rect">
            <a:avLst/>
          </a:prstGeom>
        </p:spPr>
        <p:txBody>
          <a:bodyPr vert="horz" wrap="square" lIns="0" tIns="12700" rIns="0" bIns="0" rtlCol="0">
            <a:spAutoFit/>
          </a:bodyPr>
          <a:lstStyle/>
          <a:p>
            <a:pPr marL="12700">
              <a:spcBef>
                <a:spcPts val="100"/>
              </a:spcBef>
            </a:pPr>
            <a:r>
              <a:rPr sz="1200" b="1" i="1" spc="-5">
                <a:solidFill>
                  <a:srgbClr val="151515"/>
                </a:solidFill>
                <a:latin typeface="Calibri"/>
                <a:cs typeface="Calibri"/>
              </a:rPr>
              <a:t>SMART</a:t>
            </a:r>
            <a:r>
              <a:rPr sz="1200" b="1" i="1" spc="-40">
                <a:solidFill>
                  <a:srgbClr val="151515"/>
                </a:solidFill>
                <a:latin typeface="Calibri"/>
                <a:cs typeface="Calibri"/>
              </a:rPr>
              <a:t> </a:t>
            </a:r>
            <a:r>
              <a:rPr sz="1200" b="1" i="1" spc="-5">
                <a:solidFill>
                  <a:srgbClr val="151515"/>
                </a:solidFill>
                <a:latin typeface="Calibri"/>
                <a:cs typeface="Calibri"/>
              </a:rPr>
              <a:t>Goals</a:t>
            </a:r>
            <a:endParaRPr sz="1200">
              <a:latin typeface="Calibri"/>
              <a:cs typeface="Calibri"/>
            </a:endParaRPr>
          </a:p>
        </p:txBody>
      </p:sp>
      <p:sp>
        <p:nvSpPr>
          <p:cNvPr id="10" name="object 10"/>
          <p:cNvSpPr txBox="1"/>
          <p:nvPr/>
        </p:nvSpPr>
        <p:spPr>
          <a:xfrm>
            <a:off x="8619282" y="2277568"/>
            <a:ext cx="11169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Strategies</a:t>
            </a:r>
            <a:endParaRPr sz="1200" dirty="0">
              <a:latin typeface="Calibri"/>
              <a:cs typeface="Calibri"/>
            </a:endParaRPr>
          </a:p>
        </p:txBody>
      </p:sp>
      <p:sp>
        <p:nvSpPr>
          <p:cNvPr id="11" name="object 11"/>
          <p:cNvSpPr txBox="1"/>
          <p:nvPr/>
        </p:nvSpPr>
        <p:spPr>
          <a:xfrm>
            <a:off x="1503807" y="1245423"/>
            <a:ext cx="2082292" cy="923330"/>
          </a:xfrm>
          <a:prstGeom prst="rect">
            <a:avLst/>
          </a:prstGeom>
          <a:ln w="12700">
            <a:solidFill>
              <a:srgbClr val="A4A4A4"/>
            </a:solidFill>
          </a:ln>
        </p:spPr>
        <p:txBody>
          <a:bodyPr vert="horz" wrap="square" lIns="0" tIns="0" rIns="0" bIns="0" rtlCol="0">
            <a:spAutoFit/>
          </a:bodyPr>
          <a:lstStyle/>
          <a:p>
            <a:pPr algn="ctr">
              <a:spcBef>
                <a:spcPts val="900"/>
              </a:spcBef>
            </a:pPr>
            <a:r>
              <a:rPr lang="en-US" sz="1200" spc="-5" dirty="0">
                <a:latin typeface="Calibri"/>
                <a:cs typeface="Calibri"/>
              </a:rPr>
              <a:t>Percentage of students in grades 3-5 scoring proficient in ELA on GMAS will increase by 1% each year through 2025. Currently, MLE has 89% proficient in ELA. </a:t>
            </a:r>
            <a:endParaRPr sz="1200" dirty="0">
              <a:latin typeface="Calibri"/>
              <a:cs typeface="Calibri"/>
            </a:endParaRPr>
          </a:p>
        </p:txBody>
      </p:sp>
      <p:sp>
        <p:nvSpPr>
          <p:cNvPr id="12" name="object 12"/>
          <p:cNvSpPr txBox="1"/>
          <p:nvPr/>
        </p:nvSpPr>
        <p:spPr>
          <a:xfrm>
            <a:off x="4049410" y="1249679"/>
            <a:ext cx="2318766" cy="923330"/>
          </a:xfrm>
          <a:prstGeom prst="rect">
            <a:avLst/>
          </a:prstGeom>
          <a:ln w="12700">
            <a:solidFill>
              <a:srgbClr val="A4A4A4"/>
            </a:solidFill>
          </a:ln>
        </p:spPr>
        <p:txBody>
          <a:bodyPr vert="horz" wrap="square" lIns="0" tIns="0" rIns="0" bIns="0" rtlCol="0">
            <a:spAutoFit/>
          </a:bodyPr>
          <a:lstStyle/>
          <a:p>
            <a:pPr algn="ctr"/>
            <a:r>
              <a:rPr lang="en-US" sz="1200" spc="-5" dirty="0">
                <a:latin typeface="Calibri"/>
                <a:cs typeface="Calibri"/>
              </a:rPr>
              <a:t>Percentage of students in grades 3-5 scoring proficient in Math on GMAS will increase by 2% each year through 2025. Currently, MLE has 76% proficient in Math </a:t>
            </a:r>
            <a:endParaRPr lang="en-US" sz="1200" dirty="0">
              <a:latin typeface="Calibri"/>
              <a:cs typeface="Calibri"/>
            </a:endParaRPr>
          </a:p>
        </p:txBody>
      </p:sp>
      <p:sp>
        <p:nvSpPr>
          <p:cNvPr id="13" name="object 13"/>
          <p:cNvSpPr txBox="1"/>
          <p:nvPr/>
        </p:nvSpPr>
        <p:spPr>
          <a:xfrm>
            <a:off x="6831487" y="1249679"/>
            <a:ext cx="1912620" cy="923330"/>
          </a:xfrm>
          <a:prstGeom prst="rect">
            <a:avLst/>
          </a:prstGeom>
          <a:ln w="12700">
            <a:solidFill>
              <a:srgbClr val="A4A4A4"/>
            </a:solidFill>
          </a:ln>
        </p:spPr>
        <p:txBody>
          <a:bodyPr vert="horz" wrap="square" lIns="0" tIns="0" rIns="0" bIns="0" rtlCol="0">
            <a:spAutoFit/>
          </a:bodyPr>
          <a:lstStyle/>
          <a:p>
            <a:pPr algn="ctr">
              <a:lnSpc>
                <a:spcPct val="100000"/>
              </a:lnSpc>
            </a:pPr>
            <a:r>
              <a:rPr lang="en-US" sz="1200" dirty="0">
                <a:latin typeface="Calibri"/>
                <a:cs typeface="Calibri"/>
              </a:rPr>
              <a:t>Show overall growth, as determined by the State of Georgia, for at least 75% of the population in both ELA and Math on GMAS and MAP.</a:t>
            </a:r>
            <a:endParaRPr sz="1200" dirty="0">
              <a:latin typeface="Times New Roman"/>
              <a:cs typeface="Times New Roman"/>
            </a:endParaRPr>
          </a:p>
        </p:txBody>
      </p:sp>
      <p:sp>
        <p:nvSpPr>
          <p:cNvPr id="15" name="object 15"/>
          <p:cNvSpPr txBox="1"/>
          <p:nvPr/>
        </p:nvSpPr>
        <p:spPr>
          <a:xfrm>
            <a:off x="9207417" y="1249679"/>
            <a:ext cx="1912620" cy="923330"/>
          </a:xfrm>
          <a:prstGeom prst="rect">
            <a:avLst/>
          </a:prstGeom>
          <a:ln w="12700">
            <a:solidFill>
              <a:srgbClr val="A4A4A4"/>
            </a:solidFill>
          </a:ln>
        </p:spPr>
        <p:txBody>
          <a:bodyPr vert="horz" wrap="square" lIns="0" tIns="0" rIns="0" bIns="0" rtlCol="0">
            <a:spAutoFit/>
          </a:bodyPr>
          <a:lstStyle/>
          <a:p>
            <a:pPr algn="ctr">
              <a:lnSpc>
                <a:spcPct val="100000"/>
              </a:lnSpc>
            </a:pPr>
            <a:r>
              <a:rPr lang="en-US" sz="1200" dirty="0">
                <a:latin typeface="Calibri"/>
                <a:cs typeface="Calibri"/>
              </a:rPr>
              <a:t>Increase the achievement for all lower performing subgroups within the school as measured by GMAS.</a:t>
            </a:r>
          </a:p>
          <a:p>
            <a:pPr>
              <a:lnSpc>
                <a:spcPct val="100000"/>
              </a:lnSpc>
            </a:pPr>
            <a:endParaRPr sz="1200" dirty="0">
              <a:latin typeface="Times New Roman"/>
              <a:cs typeface="Times New Roman"/>
            </a:endParaRPr>
          </a:p>
        </p:txBody>
      </p:sp>
      <p:sp>
        <p:nvSpPr>
          <p:cNvPr id="16" name="object 16"/>
          <p:cNvSpPr txBox="1"/>
          <p:nvPr/>
        </p:nvSpPr>
        <p:spPr>
          <a:xfrm>
            <a:off x="4268207" y="2267711"/>
            <a:ext cx="1649730"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a:t>
            </a:r>
            <a:r>
              <a:rPr sz="1200" b="1" i="1" dirty="0">
                <a:solidFill>
                  <a:srgbClr val="151515"/>
                </a:solidFill>
                <a:latin typeface="Calibri"/>
                <a:cs typeface="Calibri"/>
              </a:rPr>
              <a:t>Strategic</a:t>
            </a:r>
            <a:r>
              <a:rPr sz="1200" b="1" i="1" spc="-25" dirty="0">
                <a:solidFill>
                  <a:srgbClr val="151515"/>
                </a:solidFill>
                <a:latin typeface="Calibri"/>
                <a:cs typeface="Calibri"/>
              </a:rPr>
              <a:t> </a:t>
            </a:r>
            <a:r>
              <a:rPr sz="1200" b="1" i="1" spc="-5" dirty="0">
                <a:solidFill>
                  <a:srgbClr val="151515"/>
                </a:solidFill>
                <a:latin typeface="Calibri"/>
                <a:cs typeface="Calibri"/>
              </a:rPr>
              <a:t>Priorities</a:t>
            </a:r>
            <a:endParaRPr sz="1200" dirty="0">
              <a:latin typeface="Calibri"/>
              <a:cs typeface="Calibri"/>
            </a:endParaRPr>
          </a:p>
        </p:txBody>
      </p:sp>
      <p:sp>
        <p:nvSpPr>
          <p:cNvPr id="19" name="object 19"/>
          <p:cNvSpPr txBox="1"/>
          <p:nvPr/>
        </p:nvSpPr>
        <p:spPr>
          <a:xfrm>
            <a:off x="1595729" y="327386"/>
            <a:ext cx="4939183" cy="566822"/>
          </a:xfrm>
          <a:prstGeom prst="rect">
            <a:avLst/>
          </a:prstGeom>
        </p:spPr>
        <p:txBody>
          <a:bodyPr vert="horz" wrap="square" lIns="0" tIns="12700" rIns="0" bIns="0" rtlCol="0">
            <a:spAutoFit/>
          </a:bodyPr>
          <a:lstStyle/>
          <a:p>
            <a:pPr marL="12700">
              <a:spcBef>
                <a:spcPts val="100"/>
              </a:spcBef>
            </a:pPr>
            <a:r>
              <a:rPr lang="en-US" sz="1200" b="1" i="1" spc="-5" dirty="0">
                <a:solidFill>
                  <a:srgbClr val="151515"/>
                </a:solidFill>
                <a:latin typeface="Calibri"/>
                <a:cs typeface="Calibri"/>
              </a:rPr>
              <a:t>M</a:t>
            </a:r>
            <a:r>
              <a:rPr lang="en-US" sz="1200" b="1" i="1" dirty="0">
                <a:solidFill>
                  <a:srgbClr val="151515"/>
                </a:solidFill>
                <a:latin typeface="Calibri"/>
                <a:cs typeface="Calibri"/>
              </a:rPr>
              <a:t>i</a:t>
            </a:r>
            <a:r>
              <a:rPr lang="en-US" sz="1200" b="1" i="1" spc="-5" dirty="0">
                <a:solidFill>
                  <a:srgbClr val="151515"/>
                </a:solidFill>
                <a:latin typeface="Calibri"/>
                <a:cs typeface="Calibri"/>
              </a:rPr>
              <a:t>ss</a:t>
            </a:r>
            <a:r>
              <a:rPr lang="en-US" sz="1200" b="1" i="1" dirty="0">
                <a:solidFill>
                  <a:srgbClr val="151515"/>
                </a:solidFill>
                <a:latin typeface="Calibri"/>
                <a:cs typeface="Calibri"/>
              </a:rPr>
              <a:t>i</a:t>
            </a:r>
            <a:r>
              <a:rPr lang="en-US" sz="1200" b="1" i="1" spc="-5" dirty="0">
                <a:solidFill>
                  <a:srgbClr val="151515"/>
                </a:solidFill>
                <a:latin typeface="Calibri"/>
                <a:cs typeface="Calibri"/>
              </a:rPr>
              <a:t>on: Our vision is to foster students who are lifelong, proactive learners. Our students will be clear communicators who use innovative problem-solving to address the complex issues facing our community and world.</a:t>
            </a:r>
            <a:endParaRPr lang="en-US" sz="1200" dirty="0">
              <a:latin typeface="Calibri"/>
              <a:cs typeface="Calibri"/>
            </a:endParaRPr>
          </a:p>
        </p:txBody>
      </p:sp>
      <p:sp>
        <p:nvSpPr>
          <p:cNvPr id="20" name="object 20"/>
          <p:cNvSpPr txBox="1"/>
          <p:nvPr/>
        </p:nvSpPr>
        <p:spPr>
          <a:xfrm>
            <a:off x="7057509" y="335758"/>
            <a:ext cx="4634126" cy="751488"/>
          </a:xfrm>
          <a:prstGeom prst="rect">
            <a:avLst/>
          </a:prstGeom>
        </p:spPr>
        <p:txBody>
          <a:bodyPr vert="horz" wrap="square" lIns="0" tIns="12700" rIns="0" bIns="0" rtlCol="0">
            <a:spAutoFit/>
          </a:bodyPr>
          <a:lstStyle/>
          <a:p>
            <a:pPr marL="12700">
              <a:spcBef>
                <a:spcPts val="100"/>
              </a:spcBef>
            </a:pPr>
            <a:r>
              <a:rPr lang="en-US" sz="1200" b="1" i="1" spc="-5" dirty="0">
                <a:solidFill>
                  <a:srgbClr val="151515"/>
                </a:solidFill>
                <a:latin typeface="Calibri"/>
                <a:cs typeface="Calibri"/>
              </a:rPr>
              <a:t>V</a:t>
            </a:r>
            <a:r>
              <a:rPr lang="en-US" sz="1200" b="1" i="1" dirty="0">
                <a:solidFill>
                  <a:srgbClr val="151515"/>
                </a:solidFill>
                <a:latin typeface="Calibri"/>
                <a:cs typeface="Calibri"/>
              </a:rPr>
              <a:t>i</a:t>
            </a:r>
            <a:r>
              <a:rPr lang="en-US" sz="1200" b="1" i="1" spc="-5" dirty="0">
                <a:solidFill>
                  <a:srgbClr val="151515"/>
                </a:solidFill>
                <a:latin typeface="Calibri"/>
                <a:cs typeface="Calibri"/>
              </a:rPr>
              <a:t>s</a:t>
            </a:r>
            <a:r>
              <a:rPr lang="en-US" sz="1200" b="1" i="1" dirty="0">
                <a:solidFill>
                  <a:srgbClr val="151515"/>
                </a:solidFill>
                <a:latin typeface="Calibri"/>
                <a:cs typeface="Calibri"/>
              </a:rPr>
              <a:t>i</a:t>
            </a:r>
            <a:r>
              <a:rPr lang="en-US" sz="1200" b="1" i="1" spc="-5" dirty="0">
                <a:solidFill>
                  <a:srgbClr val="151515"/>
                </a:solidFill>
                <a:latin typeface="Calibri"/>
                <a:cs typeface="Calibri"/>
              </a:rPr>
              <a:t>on: The mission of Mary Lin Elementary is to educate our students through meaningful, interdisciplinary experiences. Partnerships among students, teachers, and the community will prepare our students to be caring and creative risk-takers ready for the world.</a:t>
            </a:r>
            <a:endParaRPr lang="en-US" sz="1200" dirty="0">
              <a:latin typeface="Calibri"/>
              <a:cs typeface="Calibri"/>
            </a:endParaRPr>
          </a:p>
        </p:txBody>
      </p:sp>
      <p:grpSp>
        <p:nvGrpSpPr>
          <p:cNvPr id="21" name="object 21"/>
          <p:cNvGrpSpPr/>
          <p:nvPr/>
        </p:nvGrpSpPr>
        <p:grpSpPr>
          <a:xfrm>
            <a:off x="1552702" y="2436181"/>
            <a:ext cx="1889125" cy="989965"/>
            <a:chOff x="28701" y="2377185"/>
            <a:chExt cx="1889125" cy="989965"/>
          </a:xfrm>
        </p:grpSpPr>
        <p:sp>
          <p:nvSpPr>
            <p:cNvPr id="22" name="object 22"/>
            <p:cNvSpPr/>
            <p:nvPr/>
          </p:nvSpPr>
          <p:spPr>
            <a:xfrm>
              <a:off x="54101" y="2402585"/>
              <a:ext cx="1838325" cy="939165"/>
            </a:xfrm>
            <a:custGeom>
              <a:avLst/>
              <a:gdLst/>
              <a:ahLst/>
              <a:cxnLst/>
              <a:rect l="l" t="t" r="r" b="b"/>
              <a:pathLst>
                <a:path w="1838325" h="939164">
                  <a:moveTo>
                    <a:pt x="1837944" y="0"/>
                  </a:moveTo>
                  <a:lnTo>
                    <a:pt x="0" y="0"/>
                  </a:lnTo>
                  <a:lnTo>
                    <a:pt x="0" y="938784"/>
                  </a:lnTo>
                  <a:lnTo>
                    <a:pt x="1837944" y="938784"/>
                  </a:lnTo>
                  <a:lnTo>
                    <a:pt x="1837944" y="0"/>
                  </a:lnTo>
                  <a:close/>
                </a:path>
              </a:pathLst>
            </a:custGeom>
            <a:solidFill>
              <a:srgbClr val="6A6A6A"/>
            </a:solidFill>
          </p:spPr>
          <p:txBody>
            <a:bodyPr wrap="square" lIns="0" tIns="0" rIns="0" bIns="0" rtlCol="0"/>
            <a:lstStyle/>
            <a:p>
              <a:endParaRPr/>
            </a:p>
          </p:txBody>
        </p:sp>
        <p:sp>
          <p:nvSpPr>
            <p:cNvPr id="23" name="object 23"/>
            <p:cNvSpPr/>
            <p:nvPr/>
          </p:nvSpPr>
          <p:spPr>
            <a:xfrm>
              <a:off x="54101" y="2402585"/>
              <a:ext cx="1838325" cy="939165"/>
            </a:xfrm>
            <a:custGeom>
              <a:avLst/>
              <a:gdLst/>
              <a:ahLst/>
              <a:cxnLst/>
              <a:rect l="l" t="t" r="r" b="b"/>
              <a:pathLst>
                <a:path w="1838325" h="939164">
                  <a:moveTo>
                    <a:pt x="0" y="938784"/>
                  </a:moveTo>
                  <a:lnTo>
                    <a:pt x="1837944" y="938784"/>
                  </a:lnTo>
                  <a:lnTo>
                    <a:pt x="1837944" y="0"/>
                  </a:lnTo>
                  <a:lnTo>
                    <a:pt x="0" y="0"/>
                  </a:lnTo>
                  <a:lnTo>
                    <a:pt x="0" y="938784"/>
                  </a:lnTo>
                  <a:close/>
                </a:path>
              </a:pathLst>
            </a:custGeom>
            <a:ln w="50800">
              <a:solidFill>
                <a:srgbClr val="FFFFFF"/>
              </a:solidFill>
            </a:ln>
          </p:spPr>
          <p:txBody>
            <a:bodyPr wrap="square" lIns="0" tIns="0" rIns="0" bIns="0" rtlCol="0"/>
            <a:lstStyle/>
            <a:p>
              <a:endParaRPr/>
            </a:p>
          </p:txBody>
        </p:sp>
      </p:grpSp>
      <p:sp>
        <p:nvSpPr>
          <p:cNvPr id="24" name="object 24"/>
          <p:cNvSpPr txBox="1"/>
          <p:nvPr/>
        </p:nvSpPr>
        <p:spPr>
          <a:xfrm>
            <a:off x="1909063" y="2530416"/>
            <a:ext cx="1172210" cy="774065"/>
          </a:xfrm>
          <a:prstGeom prst="rect">
            <a:avLst/>
          </a:prstGeom>
        </p:spPr>
        <p:txBody>
          <a:bodyPr vert="horz" wrap="square" lIns="0" tIns="13335" rIns="0" bIns="0" rtlCol="0">
            <a:spAutoFit/>
          </a:bodyPr>
          <a:lstStyle/>
          <a:p>
            <a:pPr marL="17145" marR="10795" algn="ctr">
              <a:spcBef>
                <a:spcPts val="105"/>
              </a:spcBef>
            </a:pPr>
            <a:r>
              <a:rPr sz="1100" b="1">
                <a:solidFill>
                  <a:srgbClr val="FFFFFF"/>
                </a:solidFill>
                <a:latin typeface="Calibri"/>
                <a:cs typeface="Calibri"/>
              </a:rPr>
              <a:t>F</a:t>
            </a:r>
            <a:r>
              <a:rPr sz="1100" b="1" spc="-10">
                <a:solidFill>
                  <a:srgbClr val="FFFFFF"/>
                </a:solidFill>
                <a:latin typeface="Calibri"/>
                <a:cs typeface="Calibri"/>
              </a:rPr>
              <a:t>o</a:t>
            </a:r>
            <a:r>
              <a:rPr sz="1100" b="1">
                <a:solidFill>
                  <a:srgbClr val="FFFFFF"/>
                </a:solidFill>
                <a:latin typeface="Calibri"/>
                <a:cs typeface="Calibri"/>
              </a:rPr>
              <a:t>ster</a:t>
            </a:r>
            <a:r>
              <a:rPr sz="1100" b="1" spc="5">
                <a:solidFill>
                  <a:srgbClr val="FFFFFF"/>
                </a:solidFill>
                <a:latin typeface="Calibri"/>
                <a:cs typeface="Calibri"/>
              </a:rPr>
              <a:t>i</a:t>
            </a:r>
            <a:r>
              <a:rPr sz="1100" b="1" spc="-5">
                <a:solidFill>
                  <a:srgbClr val="FFFFFF"/>
                </a:solidFill>
                <a:latin typeface="Calibri"/>
                <a:cs typeface="Calibri"/>
              </a:rPr>
              <a:t>n</a:t>
            </a:r>
            <a:r>
              <a:rPr sz="1100" b="1">
                <a:solidFill>
                  <a:srgbClr val="FFFFFF"/>
                </a:solidFill>
                <a:latin typeface="Calibri"/>
                <a:cs typeface="Calibri"/>
              </a:rPr>
              <a:t>g</a:t>
            </a:r>
            <a:r>
              <a:rPr sz="1100" b="1" spc="-20">
                <a:solidFill>
                  <a:srgbClr val="FFFFFF"/>
                </a:solidFill>
                <a:latin typeface="Calibri"/>
                <a:cs typeface="Calibri"/>
              </a:rPr>
              <a:t> </a:t>
            </a:r>
            <a:r>
              <a:rPr sz="1100" b="1">
                <a:solidFill>
                  <a:srgbClr val="FFFFFF"/>
                </a:solidFill>
                <a:latin typeface="Calibri"/>
                <a:cs typeface="Calibri"/>
              </a:rPr>
              <a:t>A</a:t>
            </a:r>
            <a:r>
              <a:rPr sz="1100" b="1" spc="5">
                <a:solidFill>
                  <a:srgbClr val="FFFFFF"/>
                </a:solidFill>
                <a:latin typeface="Calibri"/>
                <a:cs typeface="Calibri"/>
              </a:rPr>
              <a:t>c</a:t>
            </a:r>
            <a:r>
              <a:rPr sz="1100" b="1" spc="-10">
                <a:solidFill>
                  <a:srgbClr val="FFFFFF"/>
                </a:solidFill>
                <a:latin typeface="Calibri"/>
                <a:cs typeface="Calibri"/>
              </a:rPr>
              <a:t>a</a:t>
            </a:r>
            <a:r>
              <a:rPr sz="1100" b="1" spc="-5">
                <a:solidFill>
                  <a:srgbClr val="FFFFFF"/>
                </a:solidFill>
                <a:latin typeface="Calibri"/>
                <a:cs typeface="Calibri"/>
              </a:rPr>
              <a:t>dem</a:t>
            </a:r>
            <a:r>
              <a:rPr sz="1100" b="1" spc="5">
                <a:solidFill>
                  <a:srgbClr val="FFFFFF"/>
                </a:solidFill>
                <a:latin typeface="Calibri"/>
                <a:cs typeface="Calibri"/>
              </a:rPr>
              <a:t>i</a:t>
            </a:r>
            <a:r>
              <a:rPr sz="1100" b="1">
                <a:solidFill>
                  <a:srgbClr val="FFFFFF"/>
                </a:solidFill>
                <a:latin typeface="Calibri"/>
                <a:cs typeface="Calibri"/>
              </a:rPr>
              <a:t>c  Excellence </a:t>
            </a:r>
            <a:r>
              <a:rPr sz="1100" b="1" spc="-5">
                <a:solidFill>
                  <a:srgbClr val="FFFFFF"/>
                </a:solidFill>
                <a:latin typeface="Calibri"/>
                <a:cs typeface="Calibri"/>
              </a:rPr>
              <a:t>for </a:t>
            </a:r>
            <a:r>
              <a:rPr sz="1100" b="1">
                <a:solidFill>
                  <a:srgbClr val="FFFFFF"/>
                </a:solidFill>
                <a:latin typeface="Calibri"/>
                <a:cs typeface="Calibri"/>
              </a:rPr>
              <a:t>All </a:t>
            </a:r>
            <a:r>
              <a:rPr sz="1100" b="1" spc="5">
                <a:solidFill>
                  <a:srgbClr val="FFFFFF"/>
                </a:solidFill>
                <a:latin typeface="Calibri"/>
                <a:cs typeface="Calibri"/>
              </a:rPr>
              <a:t> </a:t>
            </a:r>
            <a:r>
              <a:rPr sz="900" spc="-5">
                <a:solidFill>
                  <a:srgbClr val="FFFFFF"/>
                </a:solidFill>
                <a:latin typeface="Calibri"/>
                <a:cs typeface="Calibri"/>
              </a:rPr>
              <a:t>Data</a:t>
            </a:r>
            <a:endParaRPr sz="900">
              <a:latin typeface="Calibri"/>
              <a:cs typeface="Calibri"/>
            </a:endParaRPr>
          </a:p>
          <a:p>
            <a:pPr marL="12700" marR="5080" algn="ctr">
              <a:spcBef>
                <a:spcPts val="5"/>
              </a:spcBef>
            </a:pPr>
            <a:r>
              <a:rPr sz="900" spc="-5">
                <a:solidFill>
                  <a:srgbClr val="FFFFFF"/>
                </a:solidFill>
                <a:latin typeface="Calibri"/>
                <a:cs typeface="Calibri"/>
              </a:rPr>
              <a:t>Curriculum </a:t>
            </a:r>
            <a:r>
              <a:rPr sz="900">
                <a:solidFill>
                  <a:srgbClr val="FFFFFF"/>
                </a:solidFill>
                <a:latin typeface="Calibri"/>
                <a:cs typeface="Calibri"/>
              </a:rPr>
              <a:t>&amp; </a:t>
            </a:r>
            <a:r>
              <a:rPr sz="900" spc="-5">
                <a:solidFill>
                  <a:srgbClr val="FFFFFF"/>
                </a:solidFill>
                <a:latin typeface="Calibri"/>
                <a:cs typeface="Calibri"/>
              </a:rPr>
              <a:t>Instruction </a:t>
            </a:r>
            <a:r>
              <a:rPr sz="900" spc="-195">
                <a:solidFill>
                  <a:srgbClr val="FFFFFF"/>
                </a:solidFill>
                <a:latin typeface="Calibri"/>
                <a:cs typeface="Calibri"/>
              </a:rPr>
              <a:t> </a:t>
            </a:r>
            <a:r>
              <a:rPr sz="900" spc="-5">
                <a:solidFill>
                  <a:srgbClr val="FFFFFF"/>
                </a:solidFill>
                <a:latin typeface="Calibri"/>
                <a:cs typeface="Calibri"/>
              </a:rPr>
              <a:t>Signature</a:t>
            </a:r>
            <a:r>
              <a:rPr sz="900" spc="5">
                <a:solidFill>
                  <a:srgbClr val="FFFFFF"/>
                </a:solidFill>
                <a:latin typeface="Calibri"/>
                <a:cs typeface="Calibri"/>
              </a:rPr>
              <a:t> </a:t>
            </a:r>
            <a:r>
              <a:rPr sz="900">
                <a:solidFill>
                  <a:srgbClr val="FFFFFF"/>
                </a:solidFill>
                <a:latin typeface="Calibri"/>
                <a:cs typeface="Calibri"/>
              </a:rPr>
              <a:t>Program</a:t>
            </a:r>
            <a:endParaRPr sz="900">
              <a:latin typeface="Calibri"/>
              <a:cs typeface="Calibri"/>
            </a:endParaRPr>
          </a:p>
        </p:txBody>
      </p:sp>
      <p:grpSp>
        <p:nvGrpSpPr>
          <p:cNvPr id="25" name="object 25"/>
          <p:cNvGrpSpPr/>
          <p:nvPr/>
        </p:nvGrpSpPr>
        <p:grpSpPr>
          <a:xfrm>
            <a:off x="1552702" y="3621314"/>
            <a:ext cx="1889125" cy="831215"/>
            <a:chOff x="28701" y="3591814"/>
            <a:chExt cx="1889125" cy="831215"/>
          </a:xfrm>
        </p:grpSpPr>
        <p:sp>
          <p:nvSpPr>
            <p:cNvPr id="26" name="object 26"/>
            <p:cNvSpPr/>
            <p:nvPr/>
          </p:nvSpPr>
          <p:spPr>
            <a:xfrm>
              <a:off x="54101" y="3617214"/>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006EA9"/>
            </a:solidFill>
          </p:spPr>
          <p:txBody>
            <a:bodyPr wrap="square" lIns="0" tIns="0" rIns="0" bIns="0" rtlCol="0"/>
            <a:lstStyle/>
            <a:p>
              <a:endParaRPr/>
            </a:p>
          </p:txBody>
        </p:sp>
        <p:sp>
          <p:nvSpPr>
            <p:cNvPr id="27" name="object 27"/>
            <p:cNvSpPr/>
            <p:nvPr/>
          </p:nvSpPr>
          <p:spPr>
            <a:xfrm>
              <a:off x="54101" y="3617214"/>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800">
              <a:solidFill>
                <a:srgbClr val="FFFFFF"/>
              </a:solidFill>
            </a:ln>
          </p:spPr>
          <p:txBody>
            <a:bodyPr wrap="square" lIns="0" tIns="0" rIns="0" bIns="0" rtlCol="0"/>
            <a:lstStyle/>
            <a:p>
              <a:endParaRPr/>
            </a:p>
          </p:txBody>
        </p:sp>
      </p:grpSp>
      <p:sp>
        <p:nvSpPr>
          <p:cNvPr id="28" name="object 28"/>
          <p:cNvSpPr txBox="1"/>
          <p:nvPr/>
        </p:nvSpPr>
        <p:spPr>
          <a:xfrm>
            <a:off x="1832864" y="3716182"/>
            <a:ext cx="1321435" cy="667385"/>
          </a:xfrm>
          <a:prstGeom prst="rect">
            <a:avLst/>
          </a:prstGeom>
        </p:spPr>
        <p:txBody>
          <a:bodyPr vert="horz" wrap="square" lIns="0" tIns="12700" rIns="0" bIns="0" rtlCol="0">
            <a:spAutoFit/>
          </a:bodyPr>
          <a:lstStyle/>
          <a:p>
            <a:pPr marL="140335" marR="5080" indent="-128270">
              <a:spcBef>
                <a:spcPts val="100"/>
              </a:spcBef>
            </a:pPr>
            <a:r>
              <a:rPr sz="1200" b="1">
                <a:solidFill>
                  <a:srgbClr val="FFFFFF"/>
                </a:solidFill>
                <a:latin typeface="Calibri"/>
                <a:cs typeface="Calibri"/>
              </a:rPr>
              <a:t>Building</a:t>
            </a:r>
            <a:r>
              <a:rPr sz="1200" b="1" spc="-15">
                <a:solidFill>
                  <a:srgbClr val="FFFFFF"/>
                </a:solidFill>
                <a:latin typeface="Calibri"/>
                <a:cs typeface="Calibri"/>
              </a:rPr>
              <a:t> </a:t>
            </a:r>
            <a:r>
              <a:rPr sz="1200" b="1">
                <a:solidFill>
                  <a:srgbClr val="FFFFFF"/>
                </a:solidFill>
                <a:latin typeface="Calibri"/>
                <a:cs typeface="Calibri"/>
              </a:rPr>
              <a:t>a</a:t>
            </a:r>
            <a:r>
              <a:rPr sz="1200" b="1" spc="-40">
                <a:solidFill>
                  <a:srgbClr val="FFFFFF"/>
                </a:solidFill>
                <a:latin typeface="Calibri"/>
                <a:cs typeface="Calibri"/>
              </a:rPr>
              <a:t> </a:t>
            </a:r>
            <a:r>
              <a:rPr sz="1200" b="1">
                <a:solidFill>
                  <a:srgbClr val="FFFFFF"/>
                </a:solidFill>
                <a:latin typeface="Calibri"/>
                <a:cs typeface="Calibri"/>
              </a:rPr>
              <a:t>Culture</a:t>
            </a:r>
            <a:r>
              <a:rPr sz="1200" b="1" spc="-35">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spc="-5">
                <a:solidFill>
                  <a:srgbClr val="FFFFFF"/>
                </a:solidFill>
                <a:latin typeface="Calibri"/>
                <a:cs typeface="Calibri"/>
              </a:rPr>
              <a:t>Student</a:t>
            </a:r>
            <a:r>
              <a:rPr sz="1200" b="1" spc="-2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155575" marR="15875" indent="-128270">
              <a:spcBef>
                <a:spcPts val="10"/>
              </a:spcBef>
            </a:pPr>
            <a:r>
              <a:rPr sz="900" spc="-5">
                <a:solidFill>
                  <a:srgbClr val="FFFFFF"/>
                </a:solidFill>
                <a:latin typeface="Calibri"/>
                <a:cs typeface="Calibri"/>
              </a:rPr>
              <a:t>Whole Child </a:t>
            </a:r>
            <a:r>
              <a:rPr sz="900">
                <a:solidFill>
                  <a:srgbClr val="FFFFFF"/>
                </a:solidFill>
                <a:latin typeface="Calibri"/>
                <a:cs typeface="Calibri"/>
              </a:rPr>
              <a:t>&amp; </a:t>
            </a:r>
            <a:r>
              <a:rPr sz="900" spc="-5">
                <a:solidFill>
                  <a:srgbClr val="FFFFFF"/>
                </a:solidFill>
                <a:latin typeface="Calibri"/>
                <a:cs typeface="Calibri"/>
              </a:rPr>
              <a:t>Intervention </a:t>
            </a:r>
            <a:r>
              <a:rPr sz="900" spc="-190">
                <a:solidFill>
                  <a:srgbClr val="FFFFFF"/>
                </a:solidFill>
                <a:latin typeface="Calibri"/>
                <a:cs typeface="Calibri"/>
              </a:rPr>
              <a:t> </a:t>
            </a:r>
            <a:r>
              <a:rPr sz="900" spc="-5">
                <a:solidFill>
                  <a:srgbClr val="FFFFFF"/>
                </a:solidFill>
                <a:latin typeface="Calibri"/>
                <a:cs typeface="Calibri"/>
              </a:rPr>
              <a:t>Personalized Learning</a:t>
            </a:r>
            <a:endParaRPr sz="900">
              <a:latin typeface="Calibri"/>
              <a:cs typeface="Calibri"/>
            </a:endParaRPr>
          </a:p>
        </p:txBody>
      </p:sp>
      <p:grpSp>
        <p:nvGrpSpPr>
          <p:cNvPr id="29" name="object 29"/>
          <p:cNvGrpSpPr/>
          <p:nvPr/>
        </p:nvGrpSpPr>
        <p:grpSpPr>
          <a:xfrm>
            <a:off x="1552702" y="4717310"/>
            <a:ext cx="1889125" cy="831215"/>
            <a:chOff x="28701" y="4618990"/>
            <a:chExt cx="1889125" cy="831215"/>
          </a:xfrm>
        </p:grpSpPr>
        <p:sp>
          <p:nvSpPr>
            <p:cNvPr id="30" name="object 30"/>
            <p:cNvSpPr/>
            <p:nvPr/>
          </p:nvSpPr>
          <p:spPr>
            <a:xfrm>
              <a:off x="54101" y="4644390"/>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DF6A35"/>
            </a:solidFill>
          </p:spPr>
          <p:txBody>
            <a:bodyPr wrap="square" lIns="0" tIns="0" rIns="0" bIns="0" rtlCol="0"/>
            <a:lstStyle/>
            <a:p>
              <a:endParaRPr/>
            </a:p>
          </p:txBody>
        </p:sp>
        <p:sp>
          <p:nvSpPr>
            <p:cNvPr id="31" name="object 31"/>
            <p:cNvSpPr/>
            <p:nvPr/>
          </p:nvSpPr>
          <p:spPr>
            <a:xfrm>
              <a:off x="54101" y="4644390"/>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799">
              <a:solidFill>
                <a:srgbClr val="FFFFFF"/>
              </a:solidFill>
            </a:ln>
          </p:spPr>
          <p:txBody>
            <a:bodyPr wrap="square" lIns="0" tIns="0" rIns="0" bIns="0" rtlCol="0"/>
            <a:lstStyle/>
            <a:p>
              <a:endParaRPr/>
            </a:p>
          </p:txBody>
        </p:sp>
      </p:grpSp>
      <p:sp>
        <p:nvSpPr>
          <p:cNvPr id="32" name="object 32"/>
          <p:cNvSpPr txBox="1"/>
          <p:nvPr/>
        </p:nvSpPr>
        <p:spPr>
          <a:xfrm>
            <a:off x="1675892" y="4812814"/>
            <a:ext cx="1638300" cy="667385"/>
          </a:xfrm>
          <a:prstGeom prst="rect">
            <a:avLst/>
          </a:prstGeom>
        </p:spPr>
        <p:txBody>
          <a:bodyPr vert="horz" wrap="square" lIns="0" tIns="12700" rIns="0" bIns="0" rtlCol="0">
            <a:spAutoFit/>
          </a:bodyPr>
          <a:lstStyle/>
          <a:p>
            <a:pPr marL="337185" marR="5080" indent="-325120">
              <a:spcBef>
                <a:spcPts val="100"/>
              </a:spcBef>
            </a:pPr>
            <a:r>
              <a:rPr sz="1200" b="1">
                <a:solidFill>
                  <a:srgbClr val="FFFFFF"/>
                </a:solidFill>
                <a:latin typeface="Calibri"/>
                <a:cs typeface="Calibri"/>
              </a:rPr>
              <a:t>Equipping &amp; </a:t>
            </a:r>
            <a:r>
              <a:rPr sz="1200" b="1" spc="-5">
                <a:solidFill>
                  <a:srgbClr val="FFFFFF"/>
                </a:solidFill>
                <a:latin typeface="Calibri"/>
                <a:cs typeface="Calibri"/>
              </a:rPr>
              <a:t>Empowering </a:t>
            </a:r>
            <a:r>
              <a:rPr sz="1200" b="1" spc="-260">
                <a:solidFill>
                  <a:srgbClr val="FFFFFF"/>
                </a:solidFill>
                <a:latin typeface="Calibri"/>
                <a:cs typeface="Calibri"/>
              </a:rPr>
              <a:t> </a:t>
            </a:r>
            <a:r>
              <a:rPr sz="1200" b="1" spc="-5">
                <a:solidFill>
                  <a:srgbClr val="FFFFFF"/>
                </a:solidFill>
                <a:latin typeface="Calibri"/>
                <a:cs typeface="Calibri"/>
              </a:rPr>
              <a:t>Leaders</a:t>
            </a:r>
            <a:r>
              <a:rPr sz="1200" b="1" spc="-10">
                <a:solidFill>
                  <a:srgbClr val="FFFFFF"/>
                </a:solidFill>
                <a:latin typeface="Calibri"/>
                <a:cs typeface="Calibri"/>
              </a:rPr>
              <a:t> </a:t>
            </a:r>
            <a:r>
              <a:rPr sz="1200" b="1">
                <a:solidFill>
                  <a:srgbClr val="FFFFFF"/>
                </a:solidFill>
                <a:latin typeface="Calibri"/>
                <a:cs typeface="Calibri"/>
              </a:rPr>
              <a:t>&amp;</a:t>
            </a:r>
            <a:r>
              <a:rPr sz="1200" b="1" spc="-10">
                <a:solidFill>
                  <a:srgbClr val="FFFFFF"/>
                </a:solidFill>
                <a:latin typeface="Calibri"/>
                <a:cs typeface="Calibri"/>
              </a:rPr>
              <a:t> </a:t>
            </a:r>
            <a:r>
              <a:rPr sz="1200" b="1" spc="-5">
                <a:solidFill>
                  <a:srgbClr val="FFFFFF"/>
                </a:solidFill>
                <a:latin typeface="Calibri"/>
                <a:cs typeface="Calibri"/>
              </a:rPr>
              <a:t>Staff</a:t>
            </a:r>
            <a:endParaRPr sz="1200">
              <a:latin typeface="Calibri"/>
              <a:cs typeface="Calibri"/>
            </a:endParaRPr>
          </a:p>
          <a:p>
            <a:pPr marL="212090" marR="32384" indent="172085">
              <a:spcBef>
                <a:spcPts val="10"/>
              </a:spcBef>
            </a:pPr>
            <a:r>
              <a:rPr sz="900" spc="-5">
                <a:solidFill>
                  <a:srgbClr val="FFFFFF"/>
                </a:solidFill>
                <a:latin typeface="Calibri"/>
                <a:cs typeface="Calibri"/>
              </a:rPr>
              <a:t>Strategic Staff Support </a:t>
            </a:r>
            <a:r>
              <a:rPr sz="900">
                <a:solidFill>
                  <a:srgbClr val="FFFFFF"/>
                </a:solidFill>
                <a:latin typeface="Calibri"/>
                <a:cs typeface="Calibri"/>
              </a:rPr>
              <a:t> </a:t>
            </a:r>
            <a:r>
              <a:rPr sz="900" spc="-5">
                <a:solidFill>
                  <a:srgbClr val="FFFFFF"/>
                </a:solidFill>
                <a:latin typeface="Calibri"/>
                <a:cs typeface="Calibri"/>
              </a:rPr>
              <a:t>Equitable</a:t>
            </a:r>
            <a:r>
              <a:rPr sz="900">
                <a:solidFill>
                  <a:srgbClr val="FFFFFF"/>
                </a:solidFill>
                <a:latin typeface="Calibri"/>
                <a:cs typeface="Calibri"/>
              </a:rPr>
              <a:t> </a:t>
            </a:r>
            <a:r>
              <a:rPr sz="900" spc="-5">
                <a:solidFill>
                  <a:srgbClr val="FFFFFF"/>
                </a:solidFill>
                <a:latin typeface="Calibri"/>
                <a:cs typeface="Calibri"/>
              </a:rPr>
              <a:t>Resource</a:t>
            </a:r>
            <a:r>
              <a:rPr sz="900" spc="-20">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grpSp>
        <p:nvGrpSpPr>
          <p:cNvPr id="33" name="object 33"/>
          <p:cNvGrpSpPr/>
          <p:nvPr/>
        </p:nvGrpSpPr>
        <p:grpSpPr>
          <a:xfrm>
            <a:off x="1552702" y="5753629"/>
            <a:ext cx="1889125" cy="831215"/>
            <a:chOff x="28701" y="5655309"/>
            <a:chExt cx="1889125" cy="831215"/>
          </a:xfrm>
        </p:grpSpPr>
        <p:sp>
          <p:nvSpPr>
            <p:cNvPr id="34" name="object 34"/>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endParaRPr/>
            </a:p>
          </p:txBody>
        </p:sp>
        <p:sp>
          <p:nvSpPr>
            <p:cNvPr id="35" name="object 35"/>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endParaRPr/>
            </a:p>
          </p:txBody>
        </p:sp>
      </p:grpSp>
      <p:sp>
        <p:nvSpPr>
          <p:cNvPr id="36" name="object 36"/>
          <p:cNvSpPr txBox="1"/>
          <p:nvPr/>
        </p:nvSpPr>
        <p:spPr>
          <a:xfrm>
            <a:off x="1832863" y="5849997"/>
            <a:ext cx="1454150" cy="667385"/>
          </a:xfrm>
          <a:prstGeom prst="rect">
            <a:avLst/>
          </a:prstGeom>
        </p:spPr>
        <p:txBody>
          <a:bodyPr vert="horz" wrap="square" lIns="0" tIns="12700" rIns="0" bIns="0" rtlCol="0">
            <a:spAutoFit/>
          </a:bodyPr>
          <a:lstStyle/>
          <a:p>
            <a:pPr marL="180340" marR="136525" indent="-167640">
              <a:spcBef>
                <a:spcPts val="100"/>
              </a:spcBef>
            </a:pPr>
            <a:r>
              <a:rPr sz="1200" b="1" spc="-5">
                <a:solidFill>
                  <a:srgbClr val="FFFFFF"/>
                </a:solidFill>
                <a:latin typeface="Calibri"/>
                <a:cs typeface="Calibri"/>
              </a:rPr>
              <a:t>Creating</a:t>
            </a:r>
            <a:r>
              <a:rPr sz="1200" b="1" spc="-25">
                <a:solidFill>
                  <a:srgbClr val="FFFFFF"/>
                </a:solidFill>
                <a:latin typeface="Calibri"/>
                <a:cs typeface="Calibri"/>
              </a:rPr>
              <a:t> </a:t>
            </a:r>
            <a:r>
              <a:rPr sz="1200" b="1">
                <a:solidFill>
                  <a:srgbClr val="FFFFFF"/>
                </a:solidFill>
                <a:latin typeface="Calibri"/>
                <a:cs typeface="Calibri"/>
              </a:rPr>
              <a:t>a</a:t>
            </a:r>
            <a:r>
              <a:rPr sz="1200" b="1" spc="-20">
                <a:solidFill>
                  <a:srgbClr val="FFFFFF"/>
                </a:solidFill>
                <a:latin typeface="Calibri"/>
                <a:cs typeface="Calibri"/>
              </a:rPr>
              <a:t> </a:t>
            </a:r>
            <a:r>
              <a:rPr sz="1200" b="1" spc="-5">
                <a:solidFill>
                  <a:srgbClr val="FFFFFF"/>
                </a:solidFill>
                <a:latin typeface="Calibri"/>
                <a:cs typeface="Calibri"/>
              </a:rPr>
              <a:t>System</a:t>
            </a:r>
            <a:r>
              <a:rPr sz="1200" b="1" spc="-30">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a:solidFill>
                  <a:srgbClr val="FFFFFF"/>
                </a:solidFill>
                <a:latin typeface="Calibri"/>
                <a:cs typeface="Calibri"/>
              </a:rPr>
              <a:t>School</a:t>
            </a:r>
            <a:r>
              <a:rPr sz="1200" b="1" spc="-1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43815" algn="ctr">
              <a:spcBef>
                <a:spcPts val="10"/>
              </a:spcBef>
            </a:pPr>
            <a:r>
              <a:rPr sz="900" spc="-5">
                <a:solidFill>
                  <a:srgbClr val="FFFFFF"/>
                </a:solidFill>
                <a:latin typeface="Calibri"/>
                <a:cs typeface="Calibri"/>
              </a:rPr>
              <a:t>Strategic</a:t>
            </a:r>
            <a:r>
              <a:rPr sz="900" spc="-20">
                <a:solidFill>
                  <a:srgbClr val="FFFFFF"/>
                </a:solidFill>
                <a:latin typeface="Calibri"/>
                <a:cs typeface="Calibri"/>
              </a:rPr>
              <a:t> </a:t>
            </a:r>
            <a:r>
              <a:rPr sz="900" spc="-5">
                <a:solidFill>
                  <a:srgbClr val="FFFFFF"/>
                </a:solidFill>
                <a:latin typeface="Calibri"/>
                <a:cs typeface="Calibri"/>
              </a:rPr>
              <a:t>Staff</a:t>
            </a:r>
            <a:r>
              <a:rPr sz="900" spc="-15">
                <a:solidFill>
                  <a:srgbClr val="FFFFFF"/>
                </a:solidFill>
                <a:latin typeface="Calibri"/>
                <a:cs typeface="Calibri"/>
              </a:rPr>
              <a:t> </a:t>
            </a:r>
            <a:r>
              <a:rPr sz="900" spc="-5">
                <a:solidFill>
                  <a:srgbClr val="FFFFFF"/>
                </a:solidFill>
                <a:latin typeface="Calibri"/>
                <a:cs typeface="Calibri"/>
              </a:rPr>
              <a:t>Support</a:t>
            </a:r>
            <a:endParaRPr sz="900">
              <a:latin typeface="Calibri"/>
              <a:cs typeface="Calibri"/>
            </a:endParaRPr>
          </a:p>
          <a:p>
            <a:pPr marL="42545" algn="ctr"/>
            <a:r>
              <a:rPr sz="900" spc="-5">
                <a:solidFill>
                  <a:srgbClr val="FFFFFF"/>
                </a:solidFill>
                <a:latin typeface="Calibri"/>
                <a:cs typeface="Calibri"/>
              </a:rPr>
              <a:t>Equitable</a:t>
            </a:r>
            <a:r>
              <a:rPr sz="900" spc="5">
                <a:solidFill>
                  <a:srgbClr val="FFFFFF"/>
                </a:solidFill>
                <a:latin typeface="Calibri"/>
                <a:cs typeface="Calibri"/>
              </a:rPr>
              <a:t> </a:t>
            </a:r>
            <a:r>
              <a:rPr sz="900" spc="-5">
                <a:solidFill>
                  <a:srgbClr val="FFFFFF"/>
                </a:solidFill>
                <a:latin typeface="Calibri"/>
                <a:cs typeface="Calibri"/>
              </a:rPr>
              <a:t>Resource</a:t>
            </a:r>
            <a:r>
              <a:rPr sz="900" spc="-15">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sp>
        <p:nvSpPr>
          <p:cNvPr id="39" name="object 3">
            <a:extLst>
              <a:ext uri="{FF2B5EF4-FFF2-40B4-BE49-F238E27FC236}">
                <a16:creationId xmlns:a16="http://schemas.microsoft.com/office/drawing/2014/main" id="{B7D8E580-5D8C-81F5-2CA8-1D01D47D6DCF}"/>
              </a:ext>
            </a:extLst>
          </p:cNvPr>
          <p:cNvSpPr txBox="1"/>
          <p:nvPr/>
        </p:nvSpPr>
        <p:spPr>
          <a:xfrm>
            <a:off x="3586099" y="2471227"/>
            <a:ext cx="3485281" cy="539891"/>
          </a:xfrm>
          <a:prstGeom prst="rect">
            <a:avLst/>
          </a:prstGeom>
          <a:solidFill>
            <a:srgbClr val="F1F1F1"/>
          </a:solidFill>
        </p:spPr>
        <p:txBody>
          <a:bodyPr vert="horz" wrap="square" lIns="0" tIns="39370" rIns="0" bIns="0" rtlCol="0">
            <a:spAutoFit/>
          </a:bodyPr>
          <a:lstStyle/>
          <a:p>
            <a:pPr marL="92710">
              <a:spcBef>
                <a:spcPts val="310"/>
              </a:spcBef>
            </a:pPr>
            <a:r>
              <a:rPr sz="1000" b="1" spc="-5" dirty="0">
                <a:latin typeface="Calibri"/>
                <a:cs typeface="Calibri"/>
              </a:rPr>
              <a:t>1</a:t>
            </a:r>
            <a:r>
              <a:rPr lang="en-US" sz="1000" b="1" spc="-10" dirty="0">
                <a:latin typeface="Calibri"/>
                <a:cs typeface="Calibri"/>
              </a:rPr>
              <a:t>. Use data to inform instruction.</a:t>
            </a:r>
          </a:p>
          <a:p>
            <a:pPr marL="92710">
              <a:spcBef>
                <a:spcPts val="310"/>
              </a:spcBef>
            </a:pPr>
            <a:r>
              <a:rPr lang="en-US" sz="1000" b="1" spc="-10" dirty="0">
                <a:latin typeface="Calibri"/>
                <a:cs typeface="Calibri"/>
              </a:rPr>
              <a:t>2. Adhere to the scope and sequence of the Georgia Standard of Excellence and supplement with other resources.</a:t>
            </a:r>
            <a:endParaRPr sz="1000" dirty="0">
              <a:latin typeface="Calibri"/>
              <a:cs typeface="Calibri"/>
            </a:endParaRPr>
          </a:p>
        </p:txBody>
      </p:sp>
      <p:sp>
        <p:nvSpPr>
          <p:cNvPr id="40" name="object 4">
            <a:extLst>
              <a:ext uri="{FF2B5EF4-FFF2-40B4-BE49-F238E27FC236}">
                <a16:creationId xmlns:a16="http://schemas.microsoft.com/office/drawing/2014/main" id="{04CFE742-F0C4-7F8C-40DD-D76FEED4BC19}"/>
              </a:ext>
            </a:extLst>
          </p:cNvPr>
          <p:cNvSpPr/>
          <p:nvPr/>
        </p:nvSpPr>
        <p:spPr>
          <a:xfrm>
            <a:off x="3491976" y="3311485"/>
            <a:ext cx="3579404" cy="1535447"/>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a:p>
        </p:txBody>
      </p:sp>
      <p:sp>
        <p:nvSpPr>
          <p:cNvPr id="41" name="object 5">
            <a:extLst>
              <a:ext uri="{FF2B5EF4-FFF2-40B4-BE49-F238E27FC236}">
                <a16:creationId xmlns:a16="http://schemas.microsoft.com/office/drawing/2014/main" id="{FAE8F53A-EAF1-4BF0-D58A-0BB54AD8C751}"/>
              </a:ext>
            </a:extLst>
          </p:cNvPr>
          <p:cNvSpPr txBox="1"/>
          <p:nvPr/>
        </p:nvSpPr>
        <p:spPr>
          <a:xfrm flipH="1">
            <a:off x="3491975" y="3266586"/>
            <a:ext cx="3579405" cy="1590179"/>
          </a:xfrm>
          <a:prstGeom prst="rect">
            <a:avLst/>
          </a:prstGeom>
        </p:spPr>
        <p:txBody>
          <a:bodyPr vert="horz" wrap="square" lIns="0" tIns="88900" rIns="0" bIns="0" rtlCol="0">
            <a:spAutoFit/>
          </a:bodyPr>
          <a:lstStyle/>
          <a:p>
            <a:pPr marL="241300" indent="-228600">
              <a:spcBef>
                <a:spcPts val="700"/>
              </a:spcBef>
              <a:buAutoNum type="arabicPeriod"/>
            </a:pPr>
            <a:r>
              <a:rPr lang="en-US" sz="1000" b="1" spc="-10" dirty="0">
                <a:latin typeface="Calibri"/>
                <a:cs typeface="Calibri"/>
              </a:rPr>
              <a:t>Create collaborative school culture that embraces diverse families that comprise MLE community.</a:t>
            </a:r>
          </a:p>
          <a:p>
            <a:pPr marL="241300" indent="-228600">
              <a:spcBef>
                <a:spcPts val="700"/>
              </a:spcBef>
              <a:buAutoNum type="arabicPeriod"/>
            </a:pPr>
            <a:r>
              <a:rPr lang="en-US" sz="1000" b="1" spc="-10" dirty="0">
                <a:latin typeface="Calibri"/>
                <a:cs typeface="Calibri"/>
              </a:rPr>
              <a:t>Build teacher capability to meet the diverse social, emotional and academic needs of students.</a:t>
            </a:r>
          </a:p>
          <a:p>
            <a:pPr marL="241300" indent="-228600">
              <a:spcBef>
                <a:spcPts val="700"/>
              </a:spcBef>
              <a:buAutoNum type="arabicPeriod"/>
            </a:pPr>
            <a:r>
              <a:rPr lang="en-US" sz="1000" b="1" spc="-10" dirty="0">
                <a:latin typeface="Calibri"/>
                <a:cs typeface="Calibri"/>
              </a:rPr>
              <a:t>Provide unique learning opportunities to cultivate students’ curiosity of learning.</a:t>
            </a:r>
          </a:p>
          <a:p>
            <a:pPr marL="241300" indent="-228600">
              <a:spcBef>
                <a:spcPts val="700"/>
              </a:spcBef>
              <a:buAutoNum type="arabicPeriod"/>
            </a:pPr>
            <a:r>
              <a:rPr lang="en-US" sz="1000" b="1" spc="-10" dirty="0">
                <a:latin typeface="Calibri"/>
                <a:cs typeface="Calibri"/>
              </a:rPr>
              <a:t>Prioritize students’ social and emotional growth as a means of ensuring future success.</a:t>
            </a:r>
            <a:endParaRPr sz="1000" dirty="0">
              <a:latin typeface="Calibri"/>
              <a:cs typeface="Calibri"/>
            </a:endParaRPr>
          </a:p>
        </p:txBody>
      </p:sp>
      <p:sp>
        <p:nvSpPr>
          <p:cNvPr id="43" name="object 6">
            <a:extLst>
              <a:ext uri="{FF2B5EF4-FFF2-40B4-BE49-F238E27FC236}">
                <a16:creationId xmlns:a16="http://schemas.microsoft.com/office/drawing/2014/main" id="{D37BB4EA-E24A-1ED7-A603-814DA4ACAA7E}"/>
              </a:ext>
            </a:extLst>
          </p:cNvPr>
          <p:cNvSpPr txBox="1"/>
          <p:nvPr/>
        </p:nvSpPr>
        <p:spPr>
          <a:xfrm>
            <a:off x="3494288" y="4941015"/>
            <a:ext cx="3579405" cy="194925"/>
          </a:xfrm>
          <a:prstGeom prst="rect">
            <a:avLst/>
          </a:prstGeom>
          <a:solidFill>
            <a:srgbClr val="FAE3D3"/>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Equitably align school resources with MLE mission and vision.</a:t>
            </a:r>
            <a:endParaRPr sz="1000" dirty="0">
              <a:latin typeface="Calibri"/>
              <a:cs typeface="Calibri"/>
            </a:endParaRPr>
          </a:p>
        </p:txBody>
      </p:sp>
      <p:sp>
        <p:nvSpPr>
          <p:cNvPr id="44" name="object 7">
            <a:extLst>
              <a:ext uri="{FF2B5EF4-FFF2-40B4-BE49-F238E27FC236}">
                <a16:creationId xmlns:a16="http://schemas.microsoft.com/office/drawing/2014/main" id="{8A363956-6ADB-DE25-45B2-1E6DA2291261}"/>
              </a:ext>
            </a:extLst>
          </p:cNvPr>
          <p:cNvSpPr txBox="1"/>
          <p:nvPr/>
        </p:nvSpPr>
        <p:spPr>
          <a:xfrm>
            <a:off x="3481644" y="5991823"/>
            <a:ext cx="3592049" cy="348813"/>
          </a:xfrm>
          <a:prstGeom prst="rect">
            <a:avLst/>
          </a:prstGeom>
          <a:solidFill>
            <a:srgbClr val="FFF1CC"/>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Provide an environment that retains, empowers, motivates and inspires teachers to utilize their individual strengths.</a:t>
            </a:r>
            <a:endParaRPr sz="10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F7CC4-89D0-346B-581A-1BB564EBBE1B}"/>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1FB971A2-18F6-8EA9-30F8-520944B5C38C}"/>
              </a:ext>
            </a:extLst>
          </p:cNvPr>
          <p:cNvSpPr txBox="1">
            <a:spLocks/>
          </p:cNvSpPr>
          <p:nvPr/>
        </p:nvSpPr>
        <p:spPr>
          <a:xfrm>
            <a:off x="2027792" y="261965"/>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18" name="TextBox 17">
            <a:extLst>
              <a:ext uri="{FF2B5EF4-FFF2-40B4-BE49-F238E27FC236}">
                <a16:creationId xmlns:a16="http://schemas.microsoft.com/office/drawing/2014/main" id="{E91AFF5B-D18B-1B8C-1E27-88FA3B250CD3}"/>
              </a:ext>
            </a:extLst>
          </p:cNvPr>
          <p:cNvSpPr txBox="1"/>
          <p:nvPr/>
        </p:nvSpPr>
        <p:spPr>
          <a:xfrm>
            <a:off x="2429444" y="2330048"/>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37" name="TextBox 36">
            <a:extLst>
              <a:ext uri="{FF2B5EF4-FFF2-40B4-BE49-F238E27FC236}">
                <a16:creationId xmlns:a16="http://schemas.microsoft.com/office/drawing/2014/main" id="{105D93F9-777F-7BE1-5A5D-E41C20191630}"/>
              </a:ext>
            </a:extLst>
          </p:cNvPr>
          <p:cNvSpPr txBox="1"/>
          <p:nvPr/>
        </p:nvSpPr>
        <p:spPr>
          <a:xfrm>
            <a:off x="3311328" y="1960716"/>
            <a:ext cx="6062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Insert the school’s priorities from Higher to Lower</a:t>
            </a:r>
          </a:p>
        </p:txBody>
      </p:sp>
      <p:sp>
        <p:nvSpPr>
          <p:cNvPr id="38" name="TextBox 37">
            <a:extLst>
              <a:ext uri="{FF2B5EF4-FFF2-40B4-BE49-F238E27FC236}">
                <a16:creationId xmlns:a16="http://schemas.microsoft.com/office/drawing/2014/main" id="{508E9CC5-B7A5-85F6-F6E4-FBFE84C119AA}"/>
              </a:ext>
            </a:extLst>
          </p:cNvPr>
          <p:cNvSpPr txBox="1"/>
          <p:nvPr/>
        </p:nvSpPr>
        <p:spPr>
          <a:xfrm>
            <a:off x="3103076" y="2697518"/>
            <a:ext cx="6992339"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Use data to inform instruction.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Tenorite"/>
              </a:rPr>
              <a:t>Create collaborative school culture that embraces diverse families that comprise MLE community.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Prioritize students’ social and emotional growth as a means to ensuring future success.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Tenorite"/>
              </a:rPr>
              <a:t>Build teacher capability to meet the diverse social, emotional and academic needs of students.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Equitably align school resources with MLE mission and vision.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Tenorite"/>
              </a:rPr>
              <a:t>Provide an environment that retains, empowers, motivates and inspires teachers to utilize their individual strengths.</a:t>
            </a:r>
            <a:r>
              <a:rPr kumimoji="0" lang="en-US" sz="1800" b="0" i="0" u="none" strike="noStrike" kern="1200" cap="none" spc="0" normalizeH="0" baseline="0" noProof="0" dirty="0">
                <a:ln>
                  <a:noFill/>
                </a:ln>
                <a:solidFill>
                  <a:prstClr val="black"/>
                </a:solidFill>
                <a:effectLst/>
                <a:uLnTx/>
                <a:uFillTx/>
                <a:latin typeface="Tenorite"/>
                <a:ea typeface="+mn-ea"/>
                <a:cs typeface="+mn-cs"/>
              </a:rPr>
              <a:t> </a:t>
            </a:r>
          </a:p>
        </p:txBody>
      </p:sp>
      <p:sp>
        <p:nvSpPr>
          <p:cNvPr id="42" name="Arrow: Down 41">
            <a:extLst>
              <a:ext uri="{FF2B5EF4-FFF2-40B4-BE49-F238E27FC236}">
                <a16:creationId xmlns:a16="http://schemas.microsoft.com/office/drawing/2014/main" id="{6B2ED062-1251-16D8-8BE7-D803CC5557A1}"/>
              </a:ext>
            </a:extLst>
          </p:cNvPr>
          <p:cNvSpPr/>
          <p:nvPr/>
        </p:nvSpPr>
        <p:spPr>
          <a:xfrm>
            <a:off x="2352076" y="2772805"/>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45" name="TextBox 44">
            <a:extLst>
              <a:ext uri="{FF2B5EF4-FFF2-40B4-BE49-F238E27FC236}">
                <a16:creationId xmlns:a16="http://schemas.microsoft.com/office/drawing/2014/main" id="{E7FE7896-F3E2-A696-4071-700492313FE9}"/>
              </a:ext>
            </a:extLst>
          </p:cNvPr>
          <p:cNvSpPr txBox="1"/>
          <p:nvPr/>
        </p:nvSpPr>
        <p:spPr>
          <a:xfrm>
            <a:off x="2219456" y="2448694"/>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46" name="TextBox 45">
            <a:extLst>
              <a:ext uri="{FF2B5EF4-FFF2-40B4-BE49-F238E27FC236}">
                <a16:creationId xmlns:a16="http://schemas.microsoft.com/office/drawing/2014/main" id="{04E23C85-CB79-92B1-146D-3409E09B80DD}"/>
              </a:ext>
            </a:extLst>
          </p:cNvPr>
          <p:cNvSpPr txBox="1"/>
          <p:nvPr/>
        </p:nvSpPr>
        <p:spPr>
          <a:xfrm>
            <a:off x="2244430" y="6311533"/>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Tree>
    <p:extLst>
      <p:ext uri="{BB962C8B-B14F-4D97-AF65-F5344CB8AC3E}">
        <p14:creationId xmlns:p14="http://schemas.microsoft.com/office/powerpoint/2010/main" val="420330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12364"/>
            <a:ext cx="5559552" cy="1033272"/>
          </a:xfrm>
        </p:spPr>
        <p:txBody>
          <a:bodyPr/>
          <a:lstStyle/>
          <a:p>
            <a:r>
              <a:rPr lang="en-US" dirty="0">
                <a:solidFill>
                  <a:srgbClr val="FFFFFF"/>
                </a:solidFill>
              </a:rPr>
              <a:t>Data</a:t>
            </a:r>
            <a:endParaRPr lang="en-US" dirty="0"/>
          </a:p>
        </p:txBody>
      </p:sp>
    </p:spTree>
    <p:extLst>
      <p:ext uri="{BB962C8B-B14F-4D97-AF65-F5344CB8AC3E}">
        <p14:creationId xmlns:p14="http://schemas.microsoft.com/office/powerpoint/2010/main" val="24483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330A56-177A-76EF-39DA-E5F412881AE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a:t>
            </a:fld>
            <a:endParaRPr lang="en-US">
              <a:solidFill>
                <a:prstClr val="black">
                  <a:tint val="75000"/>
                </a:prstClr>
              </a:solidFill>
            </a:endParaRPr>
          </a:p>
        </p:txBody>
      </p:sp>
      <p:sp>
        <p:nvSpPr>
          <p:cNvPr id="5" name="Title 1">
            <a:extLst>
              <a:ext uri="{FF2B5EF4-FFF2-40B4-BE49-F238E27FC236}">
                <a16:creationId xmlns:a16="http://schemas.microsoft.com/office/drawing/2014/main" id="{60BCA183-19BC-DBFA-2B40-297070BD664D}"/>
              </a:ext>
            </a:extLst>
          </p:cNvPr>
          <p:cNvSpPr txBox="1">
            <a:spLocks/>
          </p:cNvSpPr>
          <p:nvPr/>
        </p:nvSpPr>
        <p:spPr>
          <a:xfrm>
            <a:off x="343248" y="147143"/>
            <a:ext cx="8267352"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dirty="0">
                <a:solidFill>
                  <a:schemeClr val="accent2"/>
                </a:solidFill>
                <a:latin typeface="+mj-lt"/>
                <a:ea typeface="+mj-ea"/>
                <a:cs typeface="+mj-cs"/>
              </a:rPr>
              <a:t>GA Milestones Math Results</a:t>
            </a:r>
          </a:p>
        </p:txBody>
      </p:sp>
      <p:sp>
        <p:nvSpPr>
          <p:cNvPr id="7" name="TextBox 6">
            <a:extLst>
              <a:ext uri="{FF2B5EF4-FFF2-40B4-BE49-F238E27FC236}">
                <a16:creationId xmlns:a16="http://schemas.microsoft.com/office/drawing/2014/main" id="{67BF8522-230F-3432-8087-5C4DEA59A9FB}"/>
              </a:ext>
            </a:extLst>
          </p:cNvPr>
          <p:cNvSpPr txBox="1"/>
          <p:nvPr/>
        </p:nvSpPr>
        <p:spPr>
          <a:xfrm>
            <a:off x="343248" y="1103374"/>
            <a:ext cx="5972176" cy="369332"/>
          </a:xfrm>
          <a:prstGeom prst="rect">
            <a:avLst/>
          </a:prstGeom>
          <a:noFill/>
        </p:spPr>
        <p:txBody>
          <a:bodyPr wrap="square" rtlCol="0">
            <a:spAutoFit/>
          </a:bodyPr>
          <a:lstStyle/>
          <a:p>
            <a:r>
              <a:rPr lang="en-US" b="1" i="1" dirty="0"/>
              <a:t>If not presented at a previous GO Team meeting</a:t>
            </a:r>
          </a:p>
        </p:txBody>
      </p:sp>
      <p:pic>
        <p:nvPicPr>
          <p:cNvPr id="4" name="Picture 3">
            <a:extLst>
              <a:ext uri="{FF2B5EF4-FFF2-40B4-BE49-F238E27FC236}">
                <a16:creationId xmlns:a16="http://schemas.microsoft.com/office/drawing/2014/main" id="{6862C638-C9E2-F2E6-4104-9099146CD1E6}"/>
              </a:ext>
            </a:extLst>
          </p:cNvPr>
          <p:cNvPicPr>
            <a:picLocks noChangeAspect="1"/>
          </p:cNvPicPr>
          <p:nvPr/>
        </p:nvPicPr>
        <p:blipFill>
          <a:blip r:embed="rId2"/>
          <a:stretch>
            <a:fillRect/>
          </a:stretch>
        </p:blipFill>
        <p:spPr>
          <a:xfrm>
            <a:off x="3301712" y="1574580"/>
            <a:ext cx="5238921" cy="5146895"/>
          </a:xfrm>
          <a:prstGeom prst="rect">
            <a:avLst/>
          </a:prstGeom>
        </p:spPr>
      </p:pic>
    </p:spTree>
    <p:extLst>
      <p:ext uri="{BB962C8B-B14F-4D97-AF65-F5344CB8AC3E}">
        <p14:creationId xmlns:p14="http://schemas.microsoft.com/office/powerpoint/2010/main" val="4147216933"/>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Meeting 2 of 3 Presentation Template.potx" id="{153ACEC4-77BA-4BA8-BDEA-A4831A6809D0}" vid="{A4E31557-358C-4F09-856C-79B7D84DA6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83EA6C-2C42-4571-86BC-152A0DD17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EF148-1770-458F-8F5B-C3D0A278AA97}">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dcae609-94e2-4108-915c-852935aa21ad"/>
    <ds:schemaRef ds:uri="e136758a-e7f7-4029-9cdc-709c7a6ff021"/>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2024 GO Team Meeting 2 of 3 Presentation Template</Template>
  <TotalTime>442</TotalTime>
  <Words>2206</Words>
  <Application>Microsoft Office PowerPoint</Application>
  <PresentationFormat>Widescreen</PresentationFormat>
  <Paragraphs>246</Paragraphs>
  <Slides>37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Avenir Next LT Pro</vt:lpstr>
      <vt:lpstr>Calibri</vt:lpstr>
      <vt:lpstr>Didact Gothic</vt:lpstr>
      <vt:lpstr>Tenorite</vt:lpstr>
      <vt:lpstr>Times New Roman</vt:lpstr>
      <vt:lpstr>Tw Cen MT</vt:lpstr>
      <vt:lpstr>ShapesVTI</vt:lpstr>
      <vt:lpstr>GO Team  Business Meeting #2</vt:lpstr>
      <vt:lpstr>Where We Are</vt:lpstr>
      <vt:lpstr>Timeline for GO Teams</vt:lpstr>
      <vt:lpstr>Discussion Items</vt:lpstr>
      <vt:lpstr>Current Strategic Plan</vt:lpstr>
      <vt:lpstr>PowerPoint Presentation</vt:lpstr>
      <vt:lpstr>PowerPoint Presentation</vt:lpstr>
      <vt:lpstr>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 Team Discussion: Data Protocol</vt:lpstr>
      <vt:lpstr>Continuous Improvement Plan</vt:lpstr>
      <vt:lpstr>PowerPoint Presentation</vt:lpstr>
      <vt:lpstr>PowerPoint Presentation</vt:lpstr>
      <vt:lpstr>PowerPoint Presentation</vt:lpstr>
      <vt:lpstr>PowerPoint Presentation</vt:lpstr>
      <vt:lpstr>PowerPoint Presentation</vt:lpstr>
      <vt:lpstr>PowerPoint Presentation</vt:lpstr>
      <vt:lpstr>GO Team Activity &amp; Discussion</vt:lpstr>
      <vt:lpstr>PowerPoint Presentation</vt:lpstr>
      <vt:lpstr>PowerPoint Presentation</vt:lpstr>
      <vt:lpstr>Strategic planning will help you fully uncover your available options, set priorities for them, and define the methods to achieve them.</vt:lpstr>
      <vt:lpstr>Where we’re going</vt:lpstr>
      <vt:lpstr>Principal’s Report</vt:lpstr>
      <vt:lpstr>Security Grant Update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Kristy Perez</dc:creator>
  <cp:lastModifiedBy>Bringslid, Denise</cp:lastModifiedBy>
  <cp:revision>10</cp:revision>
  <cp:lastPrinted>2023-09-28T16:30:49Z</cp:lastPrinted>
  <dcterms:created xsi:type="dcterms:W3CDTF">2024-10-30T15:17:20Z</dcterms:created>
  <dcterms:modified xsi:type="dcterms:W3CDTF">2024-11-08T16:04:40Z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